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4"/>
  </p:notesMasterIdLst>
  <p:sldIdLst>
    <p:sldId id="276" r:id="rId3"/>
    <p:sldId id="275" r:id="rId4"/>
    <p:sldId id="261" r:id="rId5"/>
    <p:sldId id="262" r:id="rId6"/>
    <p:sldId id="258" r:id="rId7"/>
    <p:sldId id="259" r:id="rId8"/>
    <p:sldId id="264" r:id="rId9"/>
    <p:sldId id="260" r:id="rId10"/>
    <p:sldId id="256" r:id="rId11"/>
    <p:sldId id="257" r:id="rId12"/>
    <p:sldId id="263" r:id="rId13"/>
    <p:sldId id="265" r:id="rId14"/>
    <p:sldId id="266" r:id="rId15"/>
    <p:sldId id="267" r:id="rId16"/>
    <p:sldId id="268" r:id="rId17"/>
    <p:sldId id="269" r:id="rId18"/>
    <p:sldId id="270" r:id="rId19"/>
    <p:sldId id="271" r:id="rId20"/>
    <p:sldId id="272" r:id="rId21"/>
    <p:sldId id="273" r:id="rId22"/>
    <p:sldId id="274" r:id="rId2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E281FD66-1782-4883-A349-101B5B899A27}">
          <p14:sldIdLst>
            <p14:sldId id="276"/>
            <p14:sldId id="275"/>
            <p14:sldId id="261"/>
            <p14:sldId id="262"/>
            <p14:sldId id="258"/>
            <p14:sldId id="259"/>
            <p14:sldId id="264"/>
            <p14:sldId id="260"/>
          </p14:sldIdLst>
        </p14:section>
        <p14:section name="タイトルなしのセクション" id="{E2D0DF95-6466-4F5E-B522-C20887ABEBDD}">
          <p14:sldIdLst>
            <p14:sldId id="256"/>
            <p14:sldId id="257"/>
            <p14:sldId id="263"/>
            <p14:sldId id="265"/>
            <p14:sldId id="266"/>
            <p14:sldId id="267"/>
            <p14:sldId id="268"/>
            <p14:sldId id="269"/>
            <p14:sldId id="270"/>
            <p14:sldId id="271"/>
            <p14:sldId id="272"/>
            <p14:sldId id="273"/>
            <p14:sldId id="27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7D000C-4AE9-4BE1-A916-6ED97BA5041A}" type="datetimeFigureOut">
              <a:rPr kumimoji="1" lang="ja-JP" altLang="en-US" smtClean="0"/>
              <a:t>2026/10/7</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3D2B60-3B58-45C8-8CC1-E3DE14DD7EF6}" type="slidenum">
              <a:rPr kumimoji="1" lang="ja-JP" altLang="en-US" smtClean="0"/>
              <a:t>‹#›</a:t>
            </a:fld>
            <a:endParaRPr kumimoji="1" lang="ja-JP" altLang="en-US"/>
          </a:p>
        </p:txBody>
      </p:sp>
    </p:spTree>
    <p:extLst>
      <p:ext uri="{BB962C8B-B14F-4D97-AF65-F5344CB8AC3E}">
        <p14:creationId xmlns:p14="http://schemas.microsoft.com/office/powerpoint/2010/main" val="259813796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対象のX投稿は、Anthropicが2026年3月18日に公開した調査「What 81,000 people want from AI」の告知です。投稿本文は「Claudeユーザーに、AIをどう使っているか、AIで何が可能になることを夢見ているか、AIが何をすることを恐れているかを尋ねた。1週間で約81,000人が回答し、この種の定性調査として最大規模となった」という内容です。本資料はその一次資料と国内外の報道をもとにまとめています。</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投稿は「約81,000人」と丸めていますが、公式ページ上の正確な回答者数は80,508人です。実施は2025年12月の1週間、結果公開は2026年3月18日。Anthropicは比較対象として、USCショア財団の映像証言アーカイブと世界銀行の「Voices of the Poor」（いずれも約6万人規模）を挙げ、定性調査として最大かつ最も多言語だと位置づけています。回答の分類では、「AIに望むこと」は1人につき主要カテゴリー1つ、懸念は複数ラベル可という設計です。</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に何を望むか」への回答を9つのビジョンに分類した結果です。単独カテゴリーでは「仕事の卓越」（定型業務をAIに任せ、より高度な仕事に集中したい）が18.8%で最多。ただしAnthropicは大括りにすると、約3分の1が生活にゆとりをつくること、約4分の1がより良く充実した仕事、約5分の1がより良い自分になることに関するものだと整理しています。報道では、表面上は生産性の話でも、深掘りすると「母と料理をする時間がほしい」といった生活の望みに行き着く例が紹介されています。</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は「AIがあなたのビジョンに向けて一歩でも前進させたことがあるか」という問いへの「はい」の割合です。内訳で最も多いのは生産性の向上（32.0%）で、数日かかっていた作業が数時間になった、といった経験が挙がりました。一方、18.9%は不正確さや信頼性の不足から「期待に届いていない」と答えています。「技術へのアクセス」は、開発者でない人がアプリを作れるようになった、といった経験を指します。なお対象はすでにClaudeを使い続けている人であり、この81%は一般の人々の評価ではない点に注意が必要です。</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懸念は1人が複数挙げられる設計で、平均2.3個、約11%は懸念なしでした。最多は信頼性の欠如（ハルシネーションや不正確さ、検証の負担）で26.7%。雇用と経済（22.3%）、人間の自律性・主体性（21.9%）が続きます。存亡リスクは6.7%で最下位でした。信頼性の害について語った人の79%は、それを直接経験していました。他の多くの懸念が「起こりうること」として語られたのに対し、信頼性は「すでに起きたこと」として語られている点が特徴です。「過剰な制限」（安全対策が過度でパターナリスティック）や「迎合」も1割超の人が挙げています。</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hropicはこの調査の中心的な発見を「光と影」と呼んでいます。AIの恩恵と害は別々の人に分かれているのではなく、同じ能力の表裏として、同じ人の中に同居しているという見方です。5つの対のうち、懸念が恩恵を上回ったのは「より良い意思決定（22%）対 信頼性の欠如（37%）」だけでした。法律、金融、行政、医療といった判断の重い職種では、信頼性の問題への言及が平均のほぼ2倍で、弁護士はほぼ半数が誤りを実体験したと述べています。また全体として、恩恵は実体験として語られ、害は将来の可能性として語られる傾向があり、信頼性がその例外です。</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世界全体では67%がAIに対して差し引きで肯定的な感情を示し、国別でも60%を下回る国はありませんでした。その中で、低・中所得国は平均より一貫して肯定的です。Anthropicは、新興国は新技術を脅威よりも上昇の手段として捉える傾向があると説明しています。報道ではカメルーンやウガンダの起業家が、AIを先進国の競合と戦うための手段として語った例が紹介されています。一方、北米・オセアニアはガバナンス、西ヨーロッパは監視とプライバシーへの懸念が目立ちます。Anthropicの要約は「西洋は誰がAIを所有し制御するかを心配し、東アジアは使うことが個人に及ぼす影響を心配している」というものです。全体として、AIへの感情を最も強く予測したのは雇用と経済への懸念でした。</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東アジアは他地域と異なるパターンを示しました。ビジョンでは、AIに自己変革を助けてほしい人が19%、経済的自立を望む人が15%で、いずれも全地域で最高です。懸念では、ガバナンス（12%）と監視（7%）が全地域で最低となり、代わりに認知能力の衰え（18%）と意味の喪失（13%）が上回りました。日本単独の数値については、ITmediaが回答者4,960人、肯定的感情69%と報じています。同記事は自己変革19%、経済的自立15%も日本の値として伝えていますが、Anthropicの本文ではこれらは東アジア地域の値として書かれており、今回の確認では日本単独の値を本文中に見つけられませんでした。国別の値は公式ページのインタラクティブな図に含まれている可能性があります。引用する際は地域の値として扱うのが安全です。</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hropic自身が、対象は価値を見出して使い続けているClaudeユーザーであること、質問が肯定的なビジョンを先に尋ねる順序であったことを留意点として明記しています。外部からは、ペンシルベニア州立大学のKelley Cotter氏、Priya C. Kumar氏、Ankolika De氏がThe Conversationで、AI面接官はデータを生み出せても意味は生み出せないと批判しました。Cotter氏は、Anthropicは定性研究とは何かを誤解している、あるいは曲解しているように見えると述べています。The Next Webは、この調査の本当の貢献は知見そのものより、AIが聞きAIが分類するという手法にあると評価しつつ、その手法が回答を形づくる面も指摘しています。したがって81%や67%といった数字は、世論ではなく「Claudeを使い続けている人の声」として引用するのが適切です。</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つの示唆は本資料作成者による整理です。第一に、信頼性は最多の懸念で、かつ79%が実体験として語る害であり、判断の重い専門職では言及がほぼ2倍でした。第二に、学習と認知の衰え、感情面の支えと依存のように、恩恵と害は同じ機能の表裏として同じ人の中に現れます。第三に、対象は継続利用者であるため、数字は世論ではなく利用者の声として扱う必要があります。その後の動きとして、Anthropicは2026年9月29日に第2回調査「What do you want from AI?」を開始しました。AI Weeklyなどの報道によれば期間は10月6日までで、参加者は希望すれば面談記録の全文を、アカウント名とメールアドレスを除いたうえで公開できます。また3月の公式ページでは、次のAnthropic Interviewer調査として、Claudeがウェルビーイングに与える影響を時間をかけて追うことが予告されていました。</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游ゴシック"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0844D81-6DA5-889A-51E4-7918EFD97F7A}"/>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654EED4-8F24-D461-EBA0-5504198AB0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CE59565-226B-59F7-2275-0C91550217F1}"/>
              </a:ext>
            </a:extLst>
          </p:cNvPr>
          <p:cNvSpPr>
            <a:spLocks noGrp="1"/>
          </p:cNvSpPr>
          <p:nvPr>
            <p:ph type="dt" sz="half" idx="10"/>
          </p:nvPr>
        </p:nvSpPr>
        <p:spPr/>
        <p:txBody>
          <a:bodyPr/>
          <a:lstStyle/>
          <a:p>
            <a:fld id="{81C46FD0-3DB2-4D44-972E-9194B28E7B67}" type="datetimeFigureOut">
              <a:rPr kumimoji="1" lang="ja-JP" altLang="en-US" smtClean="0"/>
              <a:t>2026/10/7</a:t>
            </a:fld>
            <a:endParaRPr kumimoji="1" lang="ja-JP" altLang="en-US"/>
          </a:p>
        </p:txBody>
      </p:sp>
      <p:sp>
        <p:nvSpPr>
          <p:cNvPr id="5" name="フッター プレースホルダー 4">
            <a:extLst>
              <a:ext uri="{FF2B5EF4-FFF2-40B4-BE49-F238E27FC236}">
                <a16:creationId xmlns:a16="http://schemas.microsoft.com/office/drawing/2014/main" id="{195B7CEF-6CEB-41A5-7077-D5F7577601E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014508B-2524-88B7-1482-902C9536C6F8}"/>
              </a:ext>
            </a:extLst>
          </p:cNvPr>
          <p:cNvSpPr>
            <a:spLocks noGrp="1"/>
          </p:cNvSpPr>
          <p:nvPr>
            <p:ph type="sldNum" sz="quarter" idx="12"/>
          </p:nvPr>
        </p:nvSpPr>
        <p:spPr/>
        <p:txBody>
          <a:bodyPr/>
          <a:lstStyle/>
          <a:p>
            <a:fld id="{84152DBD-2815-4939-980C-CC1FFC4C8C75}" type="slidenum">
              <a:rPr kumimoji="1" lang="ja-JP" altLang="en-US" smtClean="0"/>
              <a:t>‹#›</a:t>
            </a:fld>
            <a:endParaRPr kumimoji="1" lang="ja-JP" altLang="en-US"/>
          </a:p>
        </p:txBody>
      </p:sp>
    </p:spTree>
    <p:extLst>
      <p:ext uri="{BB962C8B-B14F-4D97-AF65-F5344CB8AC3E}">
        <p14:creationId xmlns:p14="http://schemas.microsoft.com/office/powerpoint/2010/main" val="3474073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DD25C8-AFB8-A27C-D2F3-B04E661F86F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28E30F2-ABFF-7847-8F3F-C4150A8FFC4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F3E390C-0B59-C441-A158-3059ED6C580D}"/>
              </a:ext>
            </a:extLst>
          </p:cNvPr>
          <p:cNvSpPr>
            <a:spLocks noGrp="1"/>
          </p:cNvSpPr>
          <p:nvPr>
            <p:ph type="dt" sz="half" idx="10"/>
          </p:nvPr>
        </p:nvSpPr>
        <p:spPr/>
        <p:txBody>
          <a:bodyPr/>
          <a:lstStyle/>
          <a:p>
            <a:fld id="{81C46FD0-3DB2-4D44-972E-9194B28E7B67}" type="datetimeFigureOut">
              <a:rPr kumimoji="1" lang="ja-JP" altLang="en-US" smtClean="0"/>
              <a:t>2026/10/7</a:t>
            </a:fld>
            <a:endParaRPr kumimoji="1" lang="ja-JP" altLang="en-US"/>
          </a:p>
        </p:txBody>
      </p:sp>
      <p:sp>
        <p:nvSpPr>
          <p:cNvPr id="5" name="フッター プレースホルダー 4">
            <a:extLst>
              <a:ext uri="{FF2B5EF4-FFF2-40B4-BE49-F238E27FC236}">
                <a16:creationId xmlns:a16="http://schemas.microsoft.com/office/drawing/2014/main" id="{E5E97290-DA73-AB6E-846C-F0A56BCD64D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179CF9B-387E-E9F7-0A33-6209E0BEC957}"/>
              </a:ext>
            </a:extLst>
          </p:cNvPr>
          <p:cNvSpPr>
            <a:spLocks noGrp="1"/>
          </p:cNvSpPr>
          <p:nvPr>
            <p:ph type="sldNum" sz="quarter" idx="12"/>
          </p:nvPr>
        </p:nvSpPr>
        <p:spPr/>
        <p:txBody>
          <a:bodyPr/>
          <a:lstStyle/>
          <a:p>
            <a:fld id="{84152DBD-2815-4939-980C-CC1FFC4C8C75}" type="slidenum">
              <a:rPr kumimoji="1" lang="ja-JP" altLang="en-US" smtClean="0"/>
              <a:t>‹#›</a:t>
            </a:fld>
            <a:endParaRPr kumimoji="1" lang="ja-JP" altLang="en-US"/>
          </a:p>
        </p:txBody>
      </p:sp>
    </p:spTree>
    <p:extLst>
      <p:ext uri="{BB962C8B-B14F-4D97-AF65-F5344CB8AC3E}">
        <p14:creationId xmlns:p14="http://schemas.microsoft.com/office/powerpoint/2010/main" val="548489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9D3597-2872-BB85-D194-21640E29F91A}"/>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9DA111B-6C14-32A8-236B-2F821A28A8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0348078-3F99-116A-277D-914D56BCFC34}"/>
              </a:ext>
            </a:extLst>
          </p:cNvPr>
          <p:cNvSpPr>
            <a:spLocks noGrp="1"/>
          </p:cNvSpPr>
          <p:nvPr>
            <p:ph type="dt" sz="half" idx="10"/>
          </p:nvPr>
        </p:nvSpPr>
        <p:spPr/>
        <p:txBody>
          <a:bodyPr/>
          <a:lstStyle/>
          <a:p>
            <a:fld id="{81C46FD0-3DB2-4D44-972E-9194B28E7B67}" type="datetimeFigureOut">
              <a:rPr kumimoji="1" lang="ja-JP" altLang="en-US" smtClean="0"/>
              <a:t>2026/10/7</a:t>
            </a:fld>
            <a:endParaRPr kumimoji="1" lang="ja-JP" altLang="en-US"/>
          </a:p>
        </p:txBody>
      </p:sp>
      <p:sp>
        <p:nvSpPr>
          <p:cNvPr id="5" name="フッター プレースホルダー 4">
            <a:extLst>
              <a:ext uri="{FF2B5EF4-FFF2-40B4-BE49-F238E27FC236}">
                <a16:creationId xmlns:a16="http://schemas.microsoft.com/office/drawing/2014/main" id="{E4853D0E-BBBE-8990-9ECA-1C62FAFB2DB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9D13BD4-AA9A-A221-F0F9-57DE5D010532}"/>
              </a:ext>
            </a:extLst>
          </p:cNvPr>
          <p:cNvSpPr>
            <a:spLocks noGrp="1"/>
          </p:cNvSpPr>
          <p:nvPr>
            <p:ph type="sldNum" sz="quarter" idx="12"/>
          </p:nvPr>
        </p:nvSpPr>
        <p:spPr/>
        <p:txBody>
          <a:bodyPr/>
          <a:lstStyle/>
          <a:p>
            <a:fld id="{84152DBD-2815-4939-980C-CC1FFC4C8C75}" type="slidenum">
              <a:rPr kumimoji="1" lang="ja-JP" altLang="en-US" smtClean="0"/>
              <a:t>‹#›</a:t>
            </a:fld>
            <a:endParaRPr kumimoji="1" lang="ja-JP" altLang="en-US"/>
          </a:p>
        </p:txBody>
      </p:sp>
    </p:spTree>
    <p:extLst>
      <p:ext uri="{BB962C8B-B14F-4D97-AF65-F5344CB8AC3E}">
        <p14:creationId xmlns:p14="http://schemas.microsoft.com/office/powerpoint/2010/main" val="4164916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840C8C-A967-8300-23CF-6CFE302A3ED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1E4F6E3-C8D7-0C8D-B32C-C00190220056}"/>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9C7189B-11F5-2FBB-CDD9-719A4D207563}"/>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BB4E37C-A7AD-0D84-458C-FCBB7694B9B0}"/>
              </a:ext>
            </a:extLst>
          </p:cNvPr>
          <p:cNvSpPr>
            <a:spLocks noGrp="1"/>
          </p:cNvSpPr>
          <p:nvPr>
            <p:ph type="dt" sz="half" idx="10"/>
          </p:nvPr>
        </p:nvSpPr>
        <p:spPr/>
        <p:txBody>
          <a:bodyPr/>
          <a:lstStyle/>
          <a:p>
            <a:fld id="{81C46FD0-3DB2-4D44-972E-9194B28E7B67}" type="datetimeFigureOut">
              <a:rPr kumimoji="1" lang="ja-JP" altLang="en-US" smtClean="0"/>
              <a:t>2026/10/7</a:t>
            </a:fld>
            <a:endParaRPr kumimoji="1" lang="ja-JP" altLang="en-US"/>
          </a:p>
        </p:txBody>
      </p:sp>
      <p:sp>
        <p:nvSpPr>
          <p:cNvPr id="6" name="フッター プレースホルダー 5">
            <a:extLst>
              <a:ext uri="{FF2B5EF4-FFF2-40B4-BE49-F238E27FC236}">
                <a16:creationId xmlns:a16="http://schemas.microsoft.com/office/drawing/2014/main" id="{FEE09150-C43F-24FB-DFB5-D12B30EB6E8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489A424-67B2-89CA-D4B9-D010CBECFB85}"/>
              </a:ext>
            </a:extLst>
          </p:cNvPr>
          <p:cNvSpPr>
            <a:spLocks noGrp="1"/>
          </p:cNvSpPr>
          <p:nvPr>
            <p:ph type="sldNum" sz="quarter" idx="12"/>
          </p:nvPr>
        </p:nvSpPr>
        <p:spPr/>
        <p:txBody>
          <a:bodyPr/>
          <a:lstStyle/>
          <a:p>
            <a:fld id="{84152DBD-2815-4939-980C-CC1FFC4C8C75}" type="slidenum">
              <a:rPr kumimoji="1" lang="ja-JP" altLang="en-US" smtClean="0"/>
              <a:t>‹#›</a:t>
            </a:fld>
            <a:endParaRPr kumimoji="1" lang="ja-JP" altLang="en-US"/>
          </a:p>
        </p:txBody>
      </p:sp>
    </p:spTree>
    <p:extLst>
      <p:ext uri="{BB962C8B-B14F-4D97-AF65-F5344CB8AC3E}">
        <p14:creationId xmlns:p14="http://schemas.microsoft.com/office/powerpoint/2010/main" val="1577028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B3A75C-04A5-60C6-2468-7A9FD8945928}"/>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E4E76DA-16A5-8D75-BC9E-A5F0C679A1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87D5181F-ECAC-55BC-C607-F97C7195F7A1}"/>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1975A11-EE51-B4EA-34E2-2C66A478F1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2512475-FB37-9B15-B53A-C3AD2224243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E50442D-7CAD-1C12-8EA3-18BD4986DD4B}"/>
              </a:ext>
            </a:extLst>
          </p:cNvPr>
          <p:cNvSpPr>
            <a:spLocks noGrp="1"/>
          </p:cNvSpPr>
          <p:nvPr>
            <p:ph type="dt" sz="half" idx="10"/>
          </p:nvPr>
        </p:nvSpPr>
        <p:spPr/>
        <p:txBody>
          <a:bodyPr/>
          <a:lstStyle/>
          <a:p>
            <a:fld id="{81C46FD0-3DB2-4D44-972E-9194B28E7B67}" type="datetimeFigureOut">
              <a:rPr kumimoji="1" lang="ja-JP" altLang="en-US" smtClean="0"/>
              <a:t>2026/10/7</a:t>
            </a:fld>
            <a:endParaRPr kumimoji="1" lang="ja-JP" altLang="en-US"/>
          </a:p>
        </p:txBody>
      </p:sp>
      <p:sp>
        <p:nvSpPr>
          <p:cNvPr id="8" name="フッター プレースホルダー 7">
            <a:extLst>
              <a:ext uri="{FF2B5EF4-FFF2-40B4-BE49-F238E27FC236}">
                <a16:creationId xmlns:a16="http://schemas.microsoft.com/office/drawing/2014/main" id="{1B4EA1A9-C0C1-BDB5-265E-3D4A6A8A7343}"/>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5C050789-F79F-96B2-5187-D34DDCED3569}"/>
              </a:ext>
            </a:extLst>
          </p:cNvPr>
          <p:cNvSpPr>
            <a:spLocks noGrp="1"/>
          </p:cNvSpPr>
          <p:nvPr>
            <p:ph type="sldNum" sz="quarter" idx="12"/>
          </p:nvPr>
        </p:nvSpPr>
        <p:spPr/>
        <p:txBody>
          <a:bodyPr/>
          <a:lstStyle/>
          <a:p>
            <a:fld id="{84152DBD-2815-4939-980C-CC1FFC4C8C75}" type="slidenum">
              <a:rPr kumimoji="1" lang="ja-JP" altLang="en-US" smtClean="0"/>
              <a:t>‹#›</a:t>
            </a:fld>
            <a:endParaRPr kumimoji="1" lang="ja-JP" altLang="en-US"/>
          </a:p>
        </p:txBody>
      </p:sp>
    </p:spTree>
    <p:extLst>
      <p:ext uri="{BB962C8B-B14F-4D97-AF65-F5344CB8AC3E}">
        <p14:creationId xmlns:p14="http://schemas.microsoft.com/office/powerpoint/2010/main" val="731528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92528A-6A05-8CDF-C399-7DC95A52665D}"/>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576FE2FD-067A-0A8D-0C20-3792A3448EE1}"/>
              </a:ext>
            </a:extLst>
          </p:cNvPr>
          <p:cNvSpPr>
            <a:spLocks noGrp="1"/>
          </p:cNvSpPr>
          <p:nvPr>
            <p:ph type="dt" sz="half" idx="10"/>
          </p:nvPr>
        </p:nvSpPr>
        <p:spPr/>
        <p:txBody>
          <a:bodyPr/>
          <a:lstStyle/>
          <a:p>
            <a:fld id="{81C46FD0-3DB2-4D44-972E-9194B28E7B67}" type="datetimeFigureOut">
              <a:rPr kumimoji="1" lang="ja-JP" altLang="en-US" smtClean="0"/>
              <a:t>2026/10/7</a:t>
            </a:fld>
            <a:endParaRPr kumimoji="1" lang="ja-JP" altLang="en-US"/>
          </a:p>
        </p:txBody>
      </p:sp>
      <p:sp>
        <p:nvSpPr>
          <p:cNvPr id="4" name="フッター プレースホルダー 3">
            <a:extLst>
              <a:ext uri="{FF2B5EF4-FFF2-40B4-BE49-F238E27FC236}">
                <a16:creationId xmlns:a16="http://schemas.microsoft.com/office/drawing/2014/main" id="{D5F810D4-EBE9-4EAE-CDA5-BD7C4DF37E6D}"/>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3D12F58-DDAF-7D39-5E7F-8060A4FE5F62}"/>
              </a:ext>
            </a:extLst>
          </p:cNvPr>
          <p:cNvSpPr>
            <a:spLocks noGrp="1"/>
          </p:cNvSpPr>
          <p:nvPr>
            <p:ph type="sldNum" sz="quarter" idx="12"/>
          </p:nvPr>
        </p:nvSpPr>
        <p:spPr/>
        <p:txBody>
          <a:bodyPr/>
          <a:lstStyle/>
          <a:p>
            <a:fld id="{84152DBD-2815-4939-980C-CC1FFC4C8C75}" type="slidenum">
              <a:rPr kumimoji="1" lang="ja-JP" altLang="en-US" smtClean="0"/>
              <a:t>‹#›</a:t>
            </a:fld>
            <a:endParaRPr kumimoji="1" lang="ja-JP" altLang="en-US"/>
          </a:p>
        </p:txBody>
      </p:sp>
    </p:spTree>
    <p:extLst>
      <p:ext uri="{BB962C8B-B14F-4D97-AF65-F5344CB8AC3E}">
        <p14:creationId xmlns:p14="http://schemas.microsoft.com/office/powerpoint/2010/main" val="2211534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6AFB97C1-5811-63DB-75FB-1CFACFCDF6C4}"/>
              </a:ext>
            </a:extLst>
          </p:cNvPr>
          <p:cNvSpPr>
            <a:spLocks noGrp="1"/>
          </p:cNvSpPr>
          <p:nvPr>
            <p:ph type="dt" sz="half" idx="10"/>
          </p:nvPr>
        </p:nvSpPr>
        <p:spPr/>
        <p:txBody>
          <a:bodyPr/>
          <a:lstStyle/>
          <a:p>
            <a:fld id="{81C46FD0-3DB2-4D44-972E-9194B28E7B67}" type="datetimeFigureOut">
              <a:rPr kumimoji="1" lang="ja-JP" altLang="en-US" smtClean="0"/>
              <a:t>2026/10/7</a:t>
            </a:fld>
            <a:endParaRPr kumimoji="1" lang="ja-JP" altLang="en-US"/>
          </a:p>
        </p:txBody>
      </p:sp>
      <p:sp>
        <p:nvSpPr>
          <p:cNvPr id="3" name="フッター プレースホルダー 2">
            <a:extLst>
              <a:ext uri="{FF2B5EF4-FFF2-40B4-BE49-F238E27FC236}">
                <a16:creationId xmlns:a16="http://schemas.microsoft.com/office/drawing/2014/main" id="{DDC778CA-0891-D224-E9F6-CA5639D487E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1CF2DA2-E437-0639-D5DB-57960615A295}"/>
              </a:ext>
            </a:extLst>
          </p:cNvPr>
          <p:cNvSpPr>
            <a:spLocks noGrp="1"/>
          </p:cNvSpPr>
          <p:nvPr>
            <p:ph type="sldNum" sz="quarter" idx="12"/>
          </p:nvPr>
        </p:nvSpPr>
        <p:spPr/>
        <p:txBody>
          <a:bodyPr/>
          <a:lstStyle/>
          <a:p>
            <a:fld id="{84152DBD-2815-4939-980C-CC1FFC4C8C75}" type="slidenum">
              <a:rPr kumimoji="1" lang="ja-JP" altLang="en-US" smtClean="0"/>
              <a:t>‹#›</a:t>
            </a:fld>
            <a:endParaRPr kumimoji="1" lang="ja-JP" altLang="en-US"/>
          </a:p>
        </p:txBody>
      </p:sp>
    </p:spTree>
    <p:extLst>
      <p:ext uri="{BB962C8B-B14F-4D97-AF65-F5344CB8AC3E}">
        <p14:creationId xmlns:p14="http://schemas.microsoft.com/office/powerpoint/2010/main" val="1372040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CB96CF-6C5F-C71B-56D5-28162ADE223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B9A190B-9A53-296A-DB6E-74890A8765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95B005D4-F893-7E6C-F378-0E624032D0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7CC19D8-407C-2A8B-C1A2-B7A8E944AF3F}"/>
              </a:ext>
            </a:extLst>
          </p:cNvPr>
          <p:cNvSpPr>
            <a:spLocks noGrp="1"/>
          </p:cNvSpPr>
          <p:nvPr>
            <p:ph type="dt" sz="half" idx="10"/>
          </p:nvPr>
        </p:nvSpPr>
        <p:spPr/>
        <p:txBody>
          <a:bodyPr/>
          <a:lstStyle/>
          <a:p>
            <a:fld id="{81C46FD0-3DB2-4D44-972E-9194B28E7B67}" type="datetimeFigureOut">
              <a:rPr kumimoji="1" lang="ja-JP" altLang="en-US" smtClean="0"/>
              <a:t>2026/10/7</a:t>
            </a:fld>
            <a:endParaRPr kumimoji="1" lang="ja-JP" altLang="en-US"/>
          </a:p>
        </p:txBody>
      </p:sp>
      <p:sp>
        <p:nvSpPr>
          <p:cNvPr id="6" name="フッター プレースホルダー 5">
            <a:extLst>
              <a:ext uri="{FF2B5EF4-FFF2-40B4-BE49-F238E27FC236}">
                <a16:creationId xmlns:a16="http://schemas.microsoft.com/office/drawing/2014/main" id="{6B9191E5-D312-59DD-53EA-B9D8E3CFD1D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4522BB8-DEB6-D17A-39D8-B0D5F4399EE3}"/>
              </a:ext>
            </a:extLst>
          </p:cNvPr>
          <p:cNvSpPr>
            <a:spLocks noGrp="1"/>
          </p:cNvSpPr>
          <p:nvPr>
            <p:ph type="sldNum" sz="quarter" idx="12"/>
          </p:nvPr>
        </p:nvSpPr>
        <p:spPr/>
        <p:txBody>
          <a:bodyPr/>
          <a:lstStyle/>
          <a:p>
            <a:fld id="{84152DBD-2815-4939-980C-CC1FFC4C8C75}" type="slidenum">
              <a:rPr kumimoji="1" lang="ja-JP" altLang="en-US" smtClean="0"/>
              <a:t>‹#›</a:t>
            </a:fld>
            <a:endParaRPr kumimoji="1" lang="ja-JP" altLang="en-US"/>
          </a:p>
        </p:txBody>
      </p:sp>
    </p:spTree>
    <p:extLst>
      <p:ext uri="{BB962C8B-B14F-4D97-AF65-F5344CB8AC3E}">
        <p14:creationId xmlns:p14="http://schemas.microsoft.com/office/powerpoint/2010/main" val="2008006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F21F48-C226-E02C-B695-0744DA8773D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CB774FBE-A793-E1C5-5EAB-54F70937932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8A4A14B-5E3C-FE4A-65F6-219C858631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13EB7F0-15F7-CAEF-CC13-3C2BE27F6B7D}"/>
              </a:ext>
            </a:extLst>
          </p:cNvPr>
          <p:cNvSpPr>
            <a:spLocks noGrp="1"/>
          </p:cNvSpPr>
          <p:nvPr>
            <p:ph type="dt" sz="half" idx="10"/>
          </p:nvPr>
        </p:nvSpPr>
        <p:spPr/>
        <p:txBody>
          <a:bodyPr/>
          <a:lstStyle/>
          <a:p>
            <a:fld id="{81C46FD0-3DB2-4D44-972E-9194B28E7B67}" type="datetimeFigureOut">
              <a:rPr kumimoji="1" lang="ja-JP" altLang="en-US" smtClean="0"/>
              <a:t>2026/10/7</a:t>
            </a:fld>
            <a:endParaRPr kumimoji="1" lang="ja-JP" altLang="en-US"/>
          </a:p>
        </p:txBody>
      </p:sp>
      <p:sp>
        <p:nvSpPr>
          <p:cNvPr id="6" name="フッター プレースホルダー 5">
            <a:extLst>
              <a:ext uri="{FF2B5EF4-FFF2-40B4-BE49-F238E27FC236}">
                <a16:creationId xmlns:a16="http://schemas.microsoft.com/office/drawing/2014/main" id="{1457B84B-2C4A-4945-DAFC-F89923C9701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82013D3-D87C-4299-528D-DE730C4DE0DC}"/>
              </a:ext>
            </a:extLst>
          </p:cNvPr>
          <p:cNvSpPr>
            <a:spLocks noGrp="1"/>
          </p:cNvSpPr>
          <p:nvPr>
            <p:ph type="sldNum" sz="quarter" idx="12"/>
          </p:nvPr>
        </p:nvSpPr>
        <p:spPr/>
        <p:txBody>
          <a:bodyPr/>
          <a:lstStyle/>
          <a:p>
            <a:fld id="{84152DBD-2815-4939-980C-CC1FFC4C8C75}" type="slidenum">
              <a:rPr kumimoji="1" lang="ja-JP" altLang="en-US" smtClean="0"/>
              <a:t>‹#›</a:t>
            </a:fld>
            <a:endParaRPr kumimoji="1" lang="ja-JP" altLang="en-US"/>
          </a:p>
        </p:txBody>
      </p:sp>
    </p:spTree>
    <p:extLst>
      <p:ext uri="{BB962C8B-B14F-4D97-AF65-F5344CB8AC3E}">
        <p14:creationId xmlns:p14="http://schemas.microsoft.com/office/powerpoint/2010/main" val="4109456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D811C7-19A3-FF7E-19E8-8F024502DF4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2165E85-2A1B-B872-C567-19F2DB5A3971}"/>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F8FC8C2-F736-E09A-1FCE-A97272EE05D4}"/>
              </a:ext>
            </a:extLst>
          </p:cNvPr>
          <p:cNvSpPr>
            <a:spLocks noGrp="1"/>
          </p:cNvSpPr>
          <p:nvPr>
            <p:ph type="dt" sz="half" idx="10"/>
          </p:nvPr>
        </p:nvSpPr>
        <p:spPr/>
        <p:txBody>
          <a:bodyPr/>
          <a:lstStyle/>
          <a:p>
            <a:fld id="{81C46FD0-3DB2-4D44-972E-9194B28E7B67}" type="datetimeFigureOut">
              <a:rPr kumimoji="1" lang="ja-JP" altLang="en-US" smtClean="0"/>
              <a:t>2026/10/7</a:t>
            </a:fld>
            <a:endParaRPr kumimoji="1" lang="ja-JP" altLang="en-US"/>
          </a:p>
        </p:txBody>
      </p:sp>
      <p:sp>
        <p:nvSpPr>
          <p:cNvPr id="5" name="フッター プレースホルダー 4">
            <a:extLst>
              <a:ext uri="{FF2B5EF4-FFF2-40B4-BE49-F238E27FC236}">
                <a16:creationId xmlns:a16="http://schemas.microsoft.com/office/drawing/2014/main" id="{7383961C-F536-FC97-70A7-0F8898A4138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E1B38FC-BFC7-1B52-8054-874F84726D5F}"/>
              </a:ext>
            </a:extLst>
          </p:cNvPr>
          <p:cNvSpPr>
            <a:spLocks noGrp="1"/>
          </p:cNvSpPr>
          <p:nvPr>
            <p:ph type="sldNum" sz="quarter" idx="12"/>
          </p:nvPr>
        </p:nvSpPr>
        <p:spPr/>
        <p:txBody>
          <a:bodyPr/>
          <a:lstStyle/>
          <a:p>
            <a:fld id="{84152DBD-2815-4939-980C-CC1FFC4C8C75}" type="slidenum">
              <a:rPr kumimoji="1" lang="ja-JP" altLang="en-US" smtClean="0"/>
              <a:t>‹#›</a:t>
            </a:fld>
            <a:endParaRPr kumimoji="1" lang="ja-JP" altLang="en-US"/>
          </a:p>
        </p:txBody>
      </p:sp>
    </p:spTree>
    <p:extLst>
      <p:ext uri="{BB962C8B-B14F-4D97-AF65-F5344CB8AC3E}">
        <p14:creationId xmlns:p14="http://schemas.microsoft.com/office/powerpoint/2010/main" val="3445757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709BA213-794B-91BF-5A53-B46D3E09C046}"/>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78A795B-6A24-D715-75EA-85F738A7B235}"/>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5ADFE94-C275-83C8-8EE7-3E2049D6CB35}"/>
              </a:ext>
            </a:extLst>
          </p:cNvPr>
          <p:cNvSpPr>
            <a:spLocks noGrp="1"/>
          </p:cNvSpPr>
          <p:nvPr>
            <p:ph type="dt" sz="half" idx="10"/>
          </p:nvPr>
        </p:nvSpPr>
        <p:spPr/>
        <p:txBody>
          <a:bodyPr/>
          <a:lstStyle/>
          <a:p>
            <a:fld id="{81C46FD0-3DB2-4D44-972E-9194B28E7B67}" type="datetimeFigureOut">
              <a:rPr kumimoji="1" lang="ja-JP" altLang="en-US" smtClean="0"/>
              <a:t>2026/10/7</a:t>
            </a:fld>
            <a:endParaRPr kumimoji="1" lang="ja-JP" altLang="en-US"/>
          </a:p>
        </p:txBody>
      </p:sp>
      <p:sp>
        <p:nvSpPr>
          <p:cNvPr id="5" name="フッター プレースホルダー 4">
            <a:extLst>
              <a:ext uri="{FF2B5EF4-FFF2-40B4-BE49-F238E27FC236}">
                <a16:creationId xmlns:a16="http://schemas.microsoft.com/office/drawing/2014/main" id="{BC8C8191-5CE3-307D-5282-205014AD2D1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8D71175-35E7-3212-0F5F-B9BC414DE163}"/>
              </a:ext>
            </a:extLst>
          </p:cNvPr>
          <p:cNvSpPr>
            <a:spLocks noGrp="1"/>
          </p:cNvSpPr>
          <p:nvPr>
            <p:ph type="sldNum" sz="quarter" idx="12"/>
          </p:nvPr>
        </p:nvSpPr>
        <p:spPr/>
        <p:txBody>
          <a:bodyPr/>
          <a:lstStyle/>
          <a:p>
            <a:fld id="{84152DBD-2815-4939-980C-CC1FFC4C8C75}" type="slidenum">
              <a:rPr kumimoji="1" lang="ja-JP" altLang="en-US" smtClean="0"/>
              <a:t>‹#›</a:t>
            </a:fld>
            <a:endParaRPr kumimoji="1" lang="ja-JP" altLang="en-US"/>
          </a:p>
        </p:txBody>
      </p:sp>
    </p:spTree>
    <p:extLst>
      <p:ext uri="{BB962C8B-B14F-4D97-AF65-F5344CB8AC3E}">
        <p14:creationId xmlns:p14="http://schemas.microsoft.com/office/powerpoint/2010/main" val="4247122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96444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3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10566400" cy="476250"/>
          </a:xfrm>
          <a:prstGeom prst="rect">
            <a:avLst/>
          </a:prstGeom>
          <a:noFill/>
          <a:ln/>
        </p:spPr>
        <p:txBody>
          <a:bodyPr wrap="square" lIns="0" tIns="0" rIns="0" bIns="0" rtlCol="0" anchor="t"/>
          <a:lstStyle>
            <a:lvl1pPr marL="0" indent="0" algn="l">
              <a:lnSpc>
                <a:spcPct val="115000"/>
              </a:lnSpc>
              <a:buNone/>
              <a:defRPr lang="en-US" sz="3000" dirty="0">
                <a:solidFill>
                  <a:srgbClr val="17212B"/>
                </a:solidFill>
                <a:latin typeface="Noto Serif JP" pitchFamily="34" charset="0"/>
                <a:ea typeface="Noto Serif JP" pitchFamily="34" charset="-122"/>
                <a:cs typeface="Noto Serif JP" pitchFamily="34" charset="-120"/>
              </a:defRPr>
            </a:lvl1pPr>
          </a:lstStyle>
          <a:p>
            <a:pPr marL="0" indent="0" algn="l">
              <a:lnSpc>
                <a:spcPct val="115000"/>
              </a:lnSpc>
              <a:buNone/>
            </a:pPr>
            <a:endParaRPr lang="en-US" sz="3000" dirty="0"/>
          </a:p>
        </p:txBody>
      </p:sp>
      <p:sp>
        <p:nvSpPr>
          <p:cNvPr id="3" name="Text Placeholder 2"/>
          <p:cNvSpPr>
            <a:spLocks noGrp="1"/>
          </p:cNvSpPr>
          <p:nvPr>
            <p:ph type="body" idx="101"/>
          </p:nvPr>
        </p:nvSpPr>
        <p:spPr>
          <a:xfrm>
            <a:off x="812800" y="1908770"/>
            <a:ext cx="10566400" cy="4136430"/>
          </a:xfrm>
          <a:prstGeom prst="rect">
            <a:avLst/>
          </a:prstGeom>
          <a:noFill/>
          <a:ln/>
        </p:spPr>
        <p:txBody>
          <a:bodyPr wrap="square" lIns="0" tIns="0" rIns="0" bIns="0" rtlCol="0" anchor="t"/>
          <a:lstStyle>
            <a:lvl1pPr marL="0" indent="0" algn="l">
              <a:lnSpc>
                <a:spcPct val="140000"/>
              </a:lnSpc>
              <a:buNone/>
              <a:defRPr lang="en-US" sz="1600" dirty="0">
                <a:solidFill>
                  <a:srgbClr val="17212B"/>
                </a:solidFill>
                <a:latin typeface="Noto Sans JP" pitchFamily="34" charset="0"/>
                <a:ea typeface="Noto Sans JP" pitchFamily="34" charset="-122"/>
                <a:cs typeface="Noto Sans JP" pitchFamily="34" charset="-120"/>
              </a:defRPr>
            </a:lvl1pPr>
          </a:lstStyle>
          <a:p>
            <a:pPr marL="0" indent="0" algn="l">
              <a:lnSpc>
                <a:spcPct val="140000"/>
              </a:lnSpc>
              <a:buNone/>
            </a:pPr>
            <a:endParaRPr lang="en-US" sz="1600" dirty="0"/>
          </a:p>
        </p:txBody>
      </p:sp>
    </p:spTree>
    <p:extLst>
      <p:ext uri="{BB962C8B-B14F-4D97-AF65-F5344CB8AC3E}">
        <p14:creationId xmlns:p14="http://schemas.microsoft.com/office/powerpoint/2010/main" val="2153490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A98F94A-AEE5-AE04-7FC6-9A92F19E28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A6D3DE6-E39C-8594-A21A-DCCDAD9125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3B92567-E14E-12F6-55CB-0E228C1EE8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1C46FD0-3DB2-4D44-972E-9194B28E7B67}" type="datetimeFigureOut">
              <a:rPr kumimoji="1" lang="ja-JP" altLang="en-US" smtClean="0"/>
              <a:t>2026/10/7</a:t>
            </a:fld>
            <a:endParaRPr kumimoji="1" lang="ja-JP" altLang="en-US"/>
          </a:p>
        </p:txBody>
      </p:sp>
      <p:sp>
        <p:nvSpPr>
          <p:cNvPr id="5" name="フッター プレースホルダー 4">
            <a:extLst>
              <a:ext uri="{FF2B5EF4-FFF2-40B4-BE49-F238E27FC236}">
                <a16:creationId xmlns:a16="http://schemas.microsoft.com/office/drawing/2014/main" id="{E3DC9090-1900-3A3F-097F-FD49C326B0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B3472363-1147-EEC5-D083-D13FBFDC03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4152DBD-2815-4939-980C-CC1FFC4C8C75}" type="slidenum">
              <a:rPr kumimoji="1" lang="ja-JP" altLang="en-US" smtClean="0"/>
              <a:t>‹#›</a:t>
            </a:fld>
            <a:endParaRPr kumimoji="1" lang="ja-JP" altLang="en-US"/>
          </a:p>
        </p:txBody>
      </p:sp>
    </p:spTree>
    <p:extLst>
      <p:ext uri="{BB962C8B-B14F-4D97-AF65-F5344CB8AC3E}">
        <p14:creationId xmlns:p14="http://schemas.microsoft.com/office/powerpoint/2010/main" val="3109961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10566400" cy="476250"/>
          </a:xfrm>
          <a:prstGeom prst="rect">
            <a:avLst/>
          </a:prstGeom>
          <a:noFill/>
          <a:ln/>
        </p:spPr>
        <p:txBody>
          <a:bodyPr wrap="square" lIns="0" tIns="0" rIns="0" bIns="0" rtlCol="0" anchor="t"/>
          <a:lstStyle>
            <a:lvl1pPr marL="0" indent="0" algn="l">
              <a:lnSpc>
                <a:spcPct val="115000"/>
              </a:lnSpc>
              <a:buNone/>
              <a:defRPr lang="en-US" sz="3000" dirty="0">
                <a:solidFill>
                  <a:srgbClr val="17212B"/>
                </a:solidFill>
                <a:latin typeface="Noto Serif JP" pitchFamily="34" charset="0"/>
                <a:ea typeface="Noto Serif JP" pitchFamily="34" charset="-122"/>
                <a:cs typeface="Noto Serif JP" pitchFamily="34" charset="-120"/>
              </a:defRPr>
            </a:lvl1pPr>
          </a:lstStyle>
          <a:p>
            <a:pPr marL="0" indent="0" algn="l">
              <a:lnSpc>
                <a:spcPct val="115000"/>
              </a:lnSpc>
              <a:buNone/>
            </a:pPr>
            <a:endParaRPr lang="en-US" sz="3000" dirty="0"/>
          </a:p>
        </p:txBody>
      </p:sp>
      <p:sp>
        <p:nvSpPr>
          <p:cNvPr id="3" name="Text Placeholder 2"/>
          <p:cNvSpPr>
            <a:spLocks noGrp="1"/>
          </p:cNvSpPr>
          <p:nvPr>
            <p:ph type="body" idx="101"/>
          </p:nvPr>
        </p:nvSpPr>
        <p:spPr>
          <a:xfrm>
            <a:off x="812800" y="1908770"/>
            <a:ext cx="10566400" cy="4136430"/>
          </a:xfrm>
          <a:prstGeom prst="rect">
            <a:avLst/>
          </a:prstGeom>
          <a:noFill/>
          <a:ln/>
        </p:spPr>
        <p:txBody>
          <a:bodyPr wrap="square" lIns="0" tIns="0" rIns="0" bIns="0" rtlCol="0" anchor="t"/>
          <a:lstStyle>
            <a:lvl1pPr marL="0" indent="0" algn="l">
              <a:lnSpc>
                <a:spcPct val="140000"/>
              </a:lnSpc>
              <a:buNone/>
              <a:defRPr lang="en-US" sz="1600" dirty="0">
                <a:solidFill>
                  <a:srgbClr val="17212B"/>
                </a:solidFill>
                <a:latin typeface="Noto Sans JP" pitchFamily="34" charset="0"/>
                <a:ea typeface="Noto Sans JP" pitchFamily="34" charset="-122"/>
                <a:cs typeface="Noto Sans JP" pitchFamily="34" charset="-120"/>
              </a:defRPr>
            </a:lvl1pPr>
          </a:lstStyle>
          <a:p>
            <a:pPr marL="0" indent="0" algn="l">
              <a:lnSpc>
                <a:spcPct val="140000"/>
              </a:lnSpc>
              <a:buNone/>
            </a:pPr>
            <a:endParaRPr lang="en-US" sz="1600" dirty="0"/>
          </a:p>
        </p:txBody>
      </p:sp>
    </p:spTree>
    <p:extLst>
      <p:ext uri="{BB962C8B-B14F-4D97-AF65-F5344CB8AC3E}">
        <p14:creationId xmlns:p14="http://schemas.microsoft.com/office/powerpoint/2010/main" val="3140809202"/>
      </p:ext>
    </p:extLst>
  </p:cSld>
  <p:clrMap bg1="lt1" tx1="dk1" bg2="lt2" tx2="dk2" accent1="accent1" accent2="accent2" accent3="accent3" accent4="accent4" accent5="accent5" accent6="accent6" hlink="hlink" folHlink="folHlink"/>
  <p:sldLayoutIdLst>
    <p:sldLayoutId id="2147483661" r:id="rId1"/>
    <p:sldLayoutId id="2147483662"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pharma.intelligence-synthesis.com/ura-4176a958488a/" TargetMode="External"/><Relationship Id="rId2" Type="http://schemas.openxmlformats.org/officeDocument/2006/relationships/hyperlink" Target="https://pharma.intelligence-synthesis.com/copilot/" TargetMode="External"/><Relationship Id="rId1" Type="http://schemas.openxmlformats.org/officeDocument/2006/relationships/slideLayout" Target="../slideLayouts/slideLayout2.xml"/><Relationship Id="rId4" Type="http://schemas.openxmlformats.org/officeDocument/2006/relationships/hyperlink" Target="https://www.businessinsider.jp/article/2604-anthropic-claude-users-survey-worker-fears-hopes-ai/"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38DA97-1B07-E492-8E16-557F2AA6F357}"/>
              </a:ext>
            </a:extLst>
          </p:cNvPr>
          <p:cNvSpPr>
            <a:spLocks noGrp="1"/>
          </p:cNvSpPr>
          <p:nvPr>
            <p:ph type="title"/>
          </p:nvPr>
        </p:nvSpPr>
        <p:spPr/>
        <p:txBody>
          <a:bodyPr/>
          <a:lstStyle/>
          <a:p>
            <a:pPr algn="ctr"/>
            <a:r>
              <a:rPr kumimoji="1" lang="en-US" altLang="ja-JP" dirty="0"/>
              <a:t>AI</a:t>
            </a:r>
            <a:r>
              <a:rPr kumimoji="1" lang="ja-JP" altLang="en-US" dirty="0"/>
              <a:t>を同僚にする</a:t>
            </a:r>
            <a:r>
              <a:rPr lang="en-US" altLang="ja-JP" dirty="0"/>
              <a:t>10</a:t>
            </a:r>
            <a:r>
              <a:rPr lang="ja-JP" altLang="en-US" dirty="0"/>
              <a:t>のステップ：第二回</a:t>
            </a:r>
            <a:endParaRPr kumimoji="1" lang="ja-JP" altLang="en-US" dirty="0"/>
          </a:p>
        </p:txBody>
      </p:sp>
    </p:spTree>
    <p:extLst>
      <p:ext uri="{BB962C8B-B14F-4D97-AF65-F5344CB8AC3E}">
        <p14:creationId xmlns:p14="http://schemas.microsoft.com/office/powerpoint/2010/main" val="3128223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EC9C4FF-E42B-E2BA-5DA8-ABAA05817AB9}"/>
              </a:ext>
            </a:extLst>
          </p:cNvPr>
          <p:cNvSpPr txBox="1"/>
          <p:nvPr/>
        </p:nvSpPr>
        <p:spPr>
          <a:xfrm>
            <a:off x="4471481" y="383924"/>
            <a:ext cx="3249038" cy="461665"/>
          </a:xfrm>
          <a:prstGeom prst="rect">
            <a:avLst/>
          </a:prstGeom>
          <a:noFill/>
        </p:spPr>
        <p:txBody>
          <a:bodyPr wrap="square" rtlCol="0">
            <a:spAutoFit/>
          </a:bodyPr>
          <a:lstStyle/>
          <a:p>
            <a:pPr algn="ctr"/>
            <a:r>
              <a:rPr kumimoji="1" lang="ja-JP" altLang="en-US" sz="2400" dirty="0"/>
              <a:t>目次</a:t>
            </a:r>
          </a:p>
        </p:txBody>
      </p:sp>
      <p:sp>
        <p:nvSpPr>
          <p:cNvPr id="6" name="テキスト ボックス 5">
            <a:extLst>
              <a:ext uri="{FF2B5EF4-FFF2-40B4-BE49-F238E27FC236}">
                <a16:creationId xmlns:a16="http://schemas.microsoft.com/office/drawing/2014/main" id="{F90EE851-5985-AF0E-4A82-554AFDC35EC6}"/>
              </a:ext>
            </a:extLst>
          </p:cNvPr>
          <p:cNvSpPr txBox="1"/>
          <p:nvPr/>
        </p:nvSpPr>
        <p:spPr>
          <a:xfrm>
            <a:off x="509080" y="1110734"/>
            <a:ext cx="5586919" cy="1200329"/>
          </a:xfrm>
          <a:prstGeom prst="rect">
            <a:avLst/>
          </a:prstGeom>
          <a:noFill/>
        </p:spPr>
        <p:txBody>
          <a:bodyPr wrap="square" rtlCol="0">
            <a:spAutoFit/>
          </a:bodyPr>
          <a:lstStyle/>
          <a:p>
            <a:pPr marL="342900" indent="-342900">
              <a:buFont typeface="+mj-lt"/>
              <a:buAutoNum type="arabicPeriod"/>
            </a:pPr>
            <a:r>
              <a:rPr kumimoji="1" lang="en-US" altLang="ja-JP" dirty="0">
                <a:hlinkClick r:id="rId2"/>
              </a:rPr>
              <a:t>Microsoft copilot </a:t>
            </a:r>
            <a:r>
              <a:rPr kumimoji="1" lang="ja-JP" altLang="en-US" dirty="0">
                <a:hlinkClick r:id="rId2"/>
              </a:rPr>
              <a:t>実践編 </a:t>
            </a:r>
            <a:r>
              <a:rPr kumimoji="1" lang="en-US" altLang="ja-JP" dirty="0">
                <a:hlinkClick r:id="rId2"/>
              </a:rPr>
              <a:t>&amp; </a:t>
            </a:r>
            <a:r>
              <a:rPr kumimoji="1" lang="ja-JP" altLang="en-US" dirty="0">
                <a:hlinkClick r:id="rId2"/>
              </a:rPr>
              <a:t>上級編</a:t>
            </a:r>
            <a:endParaRPr kumimoji="1" lang="en-US" altLang="ja-JP" dirty="0"/>
          </a:p>
          <a:p>
            <a:pPr marL="342900" indent="-342900">
              <a:buFont typeface="+mj-lt"/>
              <a:buAutoNum type="arabicPeriod"/>
            </a:pPr>
            <a:r>
              <a:rPr lang="en-US" altLang="ja-JP" dirty="0">
                <a:hlinkClick r:id="rId3"/>
              </a:rPr>
              <a:t>AI</a:t>
            </a:r>
            <a:r>
              <a:rPr lang="ja-JP" altLang="en-US" dirty="0">
                <a:hlinkClick r:id="rId3"/>
              </a:rPr>
              <a:t>時代に生き残るために、今知って欲しいこと</a:t>
            </a:r>
            <a:endParaRPr lang="en-US" altLang="ja-JP" dirty="0"/>
          </a:p>
          <a:p>
            <a:pPr marL="342900" indent="-342900">
              <a:buFont typeface="+mj-lt"/>
              <a:buAutoNum type="arabicPeriod"/>
            </a:pPr>
            <a:r>
              <a:rPr lang="en-US" altLang="ja-JP" dirty="0">
                <a:hlinkClick r:id="rId4"/>
              </a:rPr>
              <a:t>8</a:t>
            </a:r>
            <a:r>
              <a:rPr lang="ja-JP" altLang="en-US" dirty="0">
                <a:hlinkClick r:id="rId4"/>
              </a:rPr>
              <a:t>万人が語った、</a:t>
            </a:r>
            <a:r>
              <a:rPr lang="en-US" altLang="ja-JP" dirty="0">
                <a:hlinkClick r:id="rId4"/>
              </a:rPr>
              <a:t>AI</a:t>
            </a:r>
            <a:r>
              <a:rPr lang="ja-JP" altLang="en-US" dirty="0">
                <a:hlinkClick r:id="rId4"/>
              </a:rPr>
              <a:t>への期待と不安</a:t>
            </a:r>
            <a:endParaRPr lang="en-US" altLang="ja-JP" dirty="0"/>
          </a:p>
          <a:p>
            <a:endParaRPr kumimoji="1" lang="ja-JP" altLang="en-US" dirty="0"/>
          </a:p>
        </p:txBody>
      </p:sp>
    </p:spTree>
    <p:extLst>
      <p:ext uri="{BB962C8B-B14F-4D97-AF65-F5344CB8AC3E}">
        <p14:creationId xmlns:p14="http://schemas.microsoft.com/office/powerpoint/2010/main" val="2384166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37890E77-AA13-9BC4-FC30-9048E6EF57D0}"/>
              </a:ext>
            </a:extLst>
          </p:cNvPr>
          <p:cNvPicPr>
            <a:picLocks noChangeAspect="1"/>
          </p:cNvPicPr>
          <p:nvPr/>
        </p:nvPicPr>
        <p:blipFill>
          <a:blip r:embed="rId2"/>
          <a:stretch>
            <a:fillRect/>
          </a:stretch>
        </p:blipFill>
        <p:spPr>
          <a:xfrm>
            <a:off x="0" y="667346"/>
            <a:ext cx="12192000" cy="5523307"/>
          </a:xfrm>
          <a:prstGeom prst="rect">
            <a:avLst/>
          </a:prstGeom>
        </p:spPr>
      </p:pic>
      <p:sp>
        <p:nvSpPr>
          <p:cNvPr id="7" name="テキスト ボックス 6">
            <a:extLst>
              <a:ext uri="{FF2B5EF4-FFF2-40B4-BE49-F238E27FC236}">
                <a16:creationId xmlns:a16="http://schemas.microsoft.com/office/drawing/2014/main" id="{8B773325-BC7F-E79E-43DF-ED484779A2A8}"/>
              </a:ext>
            </a:extLst>
          </p:cNvPr>
          <p:cNvSpPr txBox="1"/>
          <p:nvPr/>
        </p:nvSpPr>
        <p:spPr>
          <a:xfrm>
            <a:off x="3818714" y="158234"/>
            <a:ext cx="6094378" cy="369332"/>
          </a:xfrm>
          <a:prstGeom prst="rect">
            <a:avLst/>
          </a:prstGeom>
          <a:noFill/>
        </p:spPr>
        <p:txBody>
          <a:bodyPr wrap="square">
            <a:spAutoFit/>
          </a:bodyPr>
          <a:lstStyle/>
          <a:p>
            <a:r>
              <a:rPr lang="en-US" altLang="ja-JP" dirty="0"/>
              <a:t>https://pharma.intelligence-synthesis.com/</a:t>
            </a:r>
            <a:endParaRPr lang="ja-JP" altLang="en-US" dirty="0"/>
          </a:p>
        </p:txBody>
      </p:sp>
    </p:spTree>
    <p:extLst>
      <p:ext uri="{BB962C8B-B14F-4D97-AF65-F5344CB8AC3E}">
        <p14:creationId xmlns:p14="http://schemas.microsoft.com/office/powerpoint/2010/main" val="1990937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09476B70-8A96-7E5D-2A57-F8298E673AED}"/>
              </a:ext>
            </a:extLst>
          </p:cNvPr>
          <p:cNvPicPr>
            <a:picLocks noChangeAspect="1"/>
          </p:cNvPicPr>
          <p:nvPr/>
        </p:nvPicPr>
        <p:blipFill>
          <a:blip r:embed="rId2"/>
          <a:stretch>
            <a:fillRect/>
          </a:stretch>
        </p:blipFill>
        <p:spPr>
          <a:xfrm>
            <a:off x="0" y="142582"/>
            <a:ext cx="12192000" cy="6572835"/>
          </a:xfrm>
          <a:prstGeom prst="rect">
            <a:avLst/>
          </a:prstGeom>
        </p:spPr>
      </p:pic>
      <p:sp>
        <p:nvSpPr>
          <p:cNvPr id="6" name="正方形/長方形 5">
            <a:extLst>
              <a:ext uri="{FF2B5EF4-FFF2-40B4-BE49-F238E27FC236}">
                <a16:creationId xmlns:a16="http://schemas.microsoft.com/office/drawing/2014/main" id="{BF2A13E1-E15D-D724-9B6E-B9EEAEC351A7}"/>
              </a:ext>
            </a:extLst>
          </p:cNvPr>
          <p:cNvSpPr/>
          <p:nvPr/>
        </p:nvSpPr>
        <p:spPr>
          <a:xfrm>
            <a:off x="9494196" y="5963055"/>
            <a:ext cx="2130357" cy="71011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84360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A72EB052-E120-EF90-8AE5-1F960CAA964F}"/>
              </a:ext>
            </a:extLst>
          </p:cNvPr>
          <p:cNvSpPr txBox="1"/>
          <p:nvPr/>
        </p:nvSpPr>
        <p:spPr>
          <a:xfrm>
            <a:off x="3380564" y="110609"/>
            <a:ext cx="6094378" cy="369332"/>
          </a:xfrm>
          <a:prstGeom prst="rect">
            <a:avLst/>
          </a:prstGeom>
          <a:noFill/>
        </p:spPr>
        <p:txBody>
          <a:bodyPr wrap="square">
            <a:spAutoFit/>
          </a:bodyPr>
          <a:lstStyle/>
          <a:p>
            <a:r>
              <a:rPr lang="ja-JP" altLang="en-US" dirty="0"/>
              <a:t>https://pharma.intelligence-synthesis.com/copilot/</a:t>
            </a:r>
          </a:p>
        </p:txBody>
      </p:sp>
      <p:pic>
        <p:nvPicPr>
          <p:cNvPr id="11" name="図 10">
            <a:extLst>
              <a:ext uri="{FF2B5EF4-FFF2-40B4-BE49-F238E27FC236}">
                <a16:creationId xmlns:a16="http://schemas.microsoft.com/office/drawing/2014/main" id="{5D5E7E6D-6765-F1FE-A903-E84BDDF1BBE2}"/>
              </a:ext>
            </a:extLst>
          </p:cNvPr>
          <p:cNvPicPr>
            <a:picLocks noChangeAspect="1"/>
          </p:cNvPicPr>
          <p:nvPr/>
        </p:nvPicPr>
        <p:blipFill>
          <a:blip r:embed="rId2"/>
          <a:stretch>
            <a:fillRect/>
          </a:stretch>
        </p:blipFill>
        <p:spPr>
          <a:xfrm>
            <a:off x="1637678" y="982270"/>
            <a:ext cx="8916644" cy="3200847"/>
          </a:xfrm>
          <a:prstGeom prst="rect">
            <a:avLst/>
          </a:prstGeom>
        </p:spPr>
      </p:pic>
    </p:spTree>
    <p:extLst>
      <p:ext uri="{BB962C8B-B14F-4D97-AF65-F5344CB8AC3E}">
        <p14:creationId xmlns:p14="http://schemas.microsoft.com/office/powerpoint/2010/main" val="4205560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653394BD-4B5F-1DA0-F6EC-8915052D0CDE}"/>
              </a:ext>
            </a:extLst>
          </p:cNvPr>
          <p:cNvPicPr>
            <a:picLocks noChangeAspect="1"/>
          </p:cNvPicPr>
          <p:nvPr/>
        </p:nvPicPr>
        <p:blipFill>
          <a:blip r:embed="rId2"/>
          <a:stretch>
            <a:fillRect/>
          </a:stretch>
        </p:blipFill>
        <p:spPr>
          <a:xfrm>
            <a:off x="1852020" y="409172"/>
            <a:ext cx="8487960" cy="5772956"/>
          </a:xfrm>
          <a:prstGeom prst="rect">
            <a:avLst/>
          </a:prstGeom>
        </p:spPr>
      </p:pic>
    </p:spTree>
    <p:extLst>
      <p:ext uri="{BB962C8B-B14F-4D97-AF65-F5344CB8AC3E}">
        <p14:creationId xmlns:p14="http://schemas.microsoft.com/office/powerpoint/2010/main" val="551913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06EAB3BF-B52B-37B5-CE0E-1C02800F9C13}"/>
              </a:ext>
            </a:extLst>
          </p:cNvPr>
          <p:cNvPicPr>
            <a:picLocks noChangeAspect="1"/>
          </p:cNvPicPr>
          <p:nvPr/>
        </p:nvPicPr>
        <p:blipFill>
          <a:blip r:embed="rId2"/>
          <a:stretch>
            <a:fillRect/>
          </a:stretch>
        </p:blipFill>
        <p:spPr>
          <a:xfrm>
            <a:off x="961628" y="227165"/>
            <a:ext cx="10268743" cy="6403670"/>
          </a:xfrm>
          <a:prstGeom prst="rect">
            <a:avLst/>
          </a:prstGeom>
        </p:spPr>
      </p:pic>
    </p:spTree>
    <p:extLst>
      <p:ext uri="{BB962C8B-B14F-4D97-AF65-F5344CB8AC3E}">
        <p14:creationId xmlns:p14="http://schemas.microsoft.com/office/powerpoint/2010/main" val="2314447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A580D1F2-8E56-11AD-7ED8-4EB3251CDAA0}"/>
              </a:ext>
            </a:extLst>
          </p:cNvPr>
          <p:cNvPicPr>
            <a:picLocks noChangeAspect="1"/>
          </p:cNvPicPr>
          <p:nvPr/>
        </p:nvPicPr>
        <p:blipFill>
          <a:blip r:embed="rId2"/>
          <a:stretch>
            <a:fillRect/>
          </a:stretch>
        </p:blipFill>
        <p:spPr>
          <a:xfrm>
            <a:off x="853112" y="972766"/>
            <a:ext cx="10162638" cy="4478836"/>
          </a:xfrm>
          <a:prstGeom prst="rect">
            <a:avLst/>
          </a:prstGeom>
        </p:spPr>
      </p:pic>
    </p:spTree>
    <p:extLst>
      <p:ext uri="{BB962C8B-B14F-4D97-AF65-F5344CB8AC3E}">
        <p14:creationId xmlns:p14="http://schemas.microsoft.com/office/powerpoint/2010/main" val="513331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B9C9AFD1-84FD-7B43-BCC3-83AF7D08EA1E}"/>
              </a:ext>
            </a:extLst>
          </p:cNvPr>
          <p:cNvSpPr txBox="1"/>
          <p:nvPr/>
        </p:nvSpPr>
        <p:spPr>
          <a:xfrm>
            <a:off x="952500" y="295960"/>
            <a:ext cx="10477500" cy="369332"/>
          </a:xfrm>
          <a:prstGeom prst="rect">
            <a:avLst/>
          </a:prstGeom>
          <a:noFill/>
        </p:spPr>
        <p:txBody>
          <a:bodyPr wrap="square">
            <a:spAutoFit/>
          </a:bodyPr>
          <a:lstStyle/>
          <a:p>
            <a:pPr algn="ctr"/>
            <a:r>
              <a:rPr lang="ja-JP" altLang="en-US" dirty="0"/>
              <a:t>https://pharma.intelligence-synthesis.com/copilot/advanced/</a:t>
            </a:r>
          </a:p>
        </p:txBody>
      </p:sp>
      <p:pic>
        <p:nvPicPr>
          <p:cNvPr id="7" name="図 6">
            <a:extLst>
              <a:ext uri="{FF2B5EF4-FFF2-40B4-BE49-F238E27FC236}">
                <a16:creationId xmlns:a16="http://schemas.microsoft.com/office/drawing/2014/main" id="{947A9DE6-EE33-4E47-0696-94774E67DA15}"/>
              </a:ext>
            </a:extLst>
          </p:cNvPr>
          <p:cNvPicPr>
            <a:picLocks noChangeAspect="1"/>
          </p:cNvPicPr>
          <p:nvPr/>
        </p:nvPicPr>
        <p:blipFill>
          <a:blip r:embed="rId2"/>
          <a:stretch>
            <a:fillRect/>
          </a:stretch>
        </p:blipFill>
        <p:spPr>
          <a:xfrm>
            <a:off x="1413796" y="980704"/>
            <a:ext cx="9554908" cy="5315692"/>
          </a:xfrm>
          <a:prstGeom prst="rect">
            <a:avLst/>
          </a:prstGeom>
        </p:spPr>
      </p:pic>
    </p:spTree>
    <p:extLst>
      <p:ext uri="{BB962C8B-B14F-4D97-AF65-F5344CB8AC3E}">
        <p14:creationId xmlns:p14="http://schemas.microsoft.com/office/powerpoint/2010/main" val="2407896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DF190EB6-7790-83BF-3E48-17C44C3C7F10}"/>
              </a:ext>
            </a:extLst>
          </p:cNvPr>
          <p:cNvPicPr>
            <a:picLocks noChangeAspect="1"/>
          </p:cNvPicPr>
          <p:nvPr/>
        </p:nvPicPr>
        <p:blipFill>
          <a:blip r:embed="rId2"/>
          <a:stretch>
            <a:fillRect/>
          </a:stretch>
        </p:blipFill>
        <p:spPr>
          <a:xfrm>
            <a:off x="1423335" y="337706"/>
            <a:ext cx="9345329" cy="6182588"/>
          </a:xfrm>
          <a:prstGeom prst="rect">
            <a:avLst/>
          </a:prstGeom>
        </p:spPr>
      </p:pic>
    </p:spTree>
    <p:extLst>
      <p:ext uri="{BB962C8B-B14F-4D97-AF65-F5344CB8AC3E}">
        <p14:creationId xmlns:p14="http://schemas.microsoft.com/office/powerpoint/2010/main" val="128006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1213614-E1A3-2301-8B8E-65C968A5D489}"/>
              </a:ext>
            </a:extLst>
          </p:cNvPr>
          <p:cNvSpPr txBox="1"/>
          <p:nvPr/>
        </p:nvSpPr>
        <p:spPr>
          <a:xfrm>
            <a:off x="1366177" y="376938"/>
            <a:ext cx="9448800" cy="369332"/>
          </a:xfrm>
          <a:prstGeom prst="rect">
            <a:avLst/>
          </a:prstGeom>
          <a:noFill/>
        </p:spPr>
        <p:txBody>
          <a:bodyPr wrap="square">
            <a:spAutoFit/>
          </a:bodyPr>
          <a:lstStyle/>
          <a:p>
            <a:pPr algn="ctr"/>
            <a:r>
              <a:rPr lang="ja-JP" altLang="en-US" dirty="0"/>
              <a:t>https://pharma.intelligence-synthesis.com/ura-4176a958488a/</a:t>
            </a:r>
          </a:p>
        </p:txBody>
      </p:sp>
      <p:pic>
        <p:nvPicPr>
          <p:cNvPr id="7" name="図 6">
            <a:extLst>
              <a:ext uri="{FF2B5EF4-FFF2-40B4-BE49-F238E27FC236}">
                <a16:creationId xmlns:a16="http://schemas.microsoft.com/office/drawing/2014/main" id="{DA30E563-4282-BC17-B412-C0E332CB07D1}"/>
              </a:ext>
            </a:extLst>
          </p:cNvPr>
          <p:cNvPicPr>
            <a:picLocks noChangeAspect="1"/>
          </p:cNvPicPr>
          <p:nvPr/>
        </p:nvPicPr>
        <p:blipFill>
          <a:blip r:embed="rId2"/>
          <a:stretch>
            <a:fillRect/>
          </a:stretch>
        </p:blipFill>
        <p:spPr>
          <a:xfrm>
            <a:off x="1366177" y="980704"/>
            <a:ext cx="9459645" cy="5315692"/>
          </a:xfrm>
          <a:prstGeom prst="rect">
            <a:avLst/>
          </a:prstGeom>
        </p:spPr>
      </p:pic>
    </p:spTree>
    <p:extLst>
      <p:ext uri="{BB962C8B-B14F-4D97-AF65-F5344CB8AC3E}">
        <p14:creationId xmlns:p14="http://schemas.microsoft.com/office/powerpoint/2010/main" val="3540633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7212B"/>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200" normalizeH="0" baseline="0" noProof="0" dirty="0">
                <a:ln>
                  <a:noFill/>
                </a:ln>
                <a:solidFill>
                  <a:srgbClr val="E9A07F"/>
                </a:solidFill>
                <a:effectLst/>
                <a:uLnTx/>
                <a:uFillTx/>
                <a:latin typeface="Noto Sans JP" pitchFamily="34" charset="0"/>
                <a:ea typeface="Noto Sans JP" pitchFamily="34" charset="-122"/>
                <a:cs typeface="Noto Sans JP" pitchFamily="34" charset="-120"/>
              </a:rPr>
              <a:t>調査結果まとめ ／ Anthropic「81k Interviews」</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 name="Text 1"/>
          <p:cNvSpPr>
            <a:spLocks noGrp="1"/>
          </p:cNvSpPr>
          <p:nvPr>
            <p:ph type="title"/>
          </p:nvPr>
        </p:nvSpPr>
        <p:spPr>
          <a:xfrm>
            <a:off x="812800" y="3007519"/>
            <a:ext cx="10883392" cy="1676400"/>
          </a:xfrm>
          <a:prstGeom prst="rect">
            <a:avLst/>
          </a:prstGeom>
          <a:noFill/>
          <a:ln/>
        </p:spPr>
        <p:txBody>
          <a:bodyPr wrap="square" lIns="0" tIns="0" rIns="0" bIns="0" rtlCol="0" anchor="t">
            <a:normAutofit/>
          </a:bodyPr>
          <a:lstStyle/>
          <a:p>
            <a:pPr marL="0" indent="0" algn="l">
              <a:lnSpc>
                <a:spcPts val="6500"/>
              </a:lnSpc>
              <a:buNone/>
            </a:pPr>
            <a:r>
              <a:rPr lang="en-US" sz="5200" b="1" i="0" dirty="0">
                <a:solidFill>
                  <a:srgbClr val="F6F3EC"/>
                </a:solidFill>
                <a:latin typeface="Noto Serif JP" pitchFamily="18" charset="0"/>
                <a:ea typeface="Noto Serif JP" pitchFamily="18" charset="-122"/>
                <a:cs typeface="Noto Serif JP" pitchFamily="18" charset="-120"/>
              </a:rPr>
              <a:t>8万人が語った、</a:t>
            </a:r>
            <a:endParaRPr lang="en-US" sz="5200" dirty="0"/>
          </a:p>
          <a:p>
            <a:pPr marL="0" indent="0" algn="l">
              <a:lnSpc>
                <a:spcPts val="6500"/>
              </a:lnSpc>
              <a:buNone/>
            </a:pPr>
            <a:r>
              <a:rPr lang="en-US" sz="5200" b="1" i="0" dirty="0">
                <a:solidFill>
                  <a:srgbClr val="F6F3EC"/>
                </a:solidFill>
                <a:latin typeface="Noto Serif JP" pitchFamily="18" charset="0"/>
                <a:ea typeface="Noto Serif JP" pitchFamily="18" charset="-122"/>
                <a:cs typeface="Noto Serif JP" pitchFamily="18" charset="-120"/>
              </a:rPr>
              <a:t>AIへの期待と不安</a:t>
            </a:r>
            <a:endParaRPr lang="en-US" sz="5200" dirty="0"/>
          </a:p>
        </p:txBody>
      </p:sp>
      <p:pic>
        <p:nvPicPr>
          <p:cNvPr id="4" name="Image 0" descr="line"/>
          <p:cNvPicPr>
            <a:picLocks noChangeAspect="1"/>
          </p:cNvPicPr>
          <p:nvPr/>
        </p:nvPicPr>
        <p:blipFill>
          <a:blip r:embed="rId3"/>
          <a:srcRect/>
          <a:stretch/>
        </p:blipFill>
        <p:spPr>
          <a:xfrm>
            <a:off x="812800" y="4912519"/>
            <a:ext cx="1016000" cy="25400"/>
          </a:xfrm>
          <a:prstGeom prst="rect">
            <a:avLst/>
          </a:prstGeom>
        </p:spPr>
      </p:pic>
      <p:sp>
        <p:nvSpPr>
          <p:cNvPr id="5" name="Text 2"/>
          <p:cNvSpPr/>
          <p:nvPr/>
        </p:nvSpPr>
        <p:spPr>
          <a:xfrm>
            <a:off x="812800" y="5191919"/>
            <a:ext cx="10883392" cy="67548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56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C9D2D9"/>
                </a:solidFill>
                <a:effectLst/>
                <a:uLnTx/>
                <a:uFillTx/>
                <a:latin typeface="Noto Sans JP" pitchFamily="34" charset="0"/>
                <a:ea typeface="Noto Sans JP" pitchFamily="34" charset="-122"/>
                <a:cs typeface="Noto Sans JP" pitchFamily="34" charset="-120"/>
              </a:rPr>
              <a:t>159か国・70言語のClaudeユーザー80,508人へのAIインタビューから、</a:t>
            </a:r>
            <a:endParaRPr kumimoji="0" lang="en-US" sz="1600" b="0" i="0" u="none" strike="noStrike" kern="1200" cap="none" spc="0" normalizeH="0" baseline="0" noProof="0" dirty="0">
              <a:ln>
                <a:noFill/>
              </a:ln>
              <a:solidFill>
                <a:srgbClr val="17212B"/>
              </a:solidFill>
              <a:effectLst/>
              <a:uLnTx/>
              <a:uFillTx/>
              <a:latin typeface="Noto Sans JP"/>
              <a:ea typeface="+mn-ea"/>
              <a:cs typeface="+mn-cs"/>
            </a:endParaRPr>
          </a:p>
          <a:p>
            <a:pPr marL="0" marR="0" lvl="0" indent="0" algn="l" defTabSz="914400" rtl="0" eaLnBrk="1" fontAlgn="auto" latinLnBrk="0" hangingPunct="1">
              <a:lnSpc>
                <a:spcPts val="256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C9D2D9"/>
                </a:solidFill>
                <a:effectLst/>
                <a:uLnTx/>
                <a:uFillTx/>
                <a:latin typeface="Noto Sans JP" pitchFamily="34" charset="0"/>
                <a:ea typeface="Noto Sans JP" pitchFamily="34" charset="-122"/>
                <a:cs typeface="Noto Sans JP" pitchFamily="34" charset="-120"/>
              </a:rPr>
              <a:t>人々がAIに望むこと、すでに得たもの、恐れていることを読み解く</a:t>
            </a:r>
            <a:endParaRPr kumimoji="0" lang="en-US" sz="16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6" name="Text 3"/>
          <p:cNvSpPr/>
          <p:nvPr/>
        </p:nvSpPr>
        <p:spPr>
          <a:xfrm>
            <a:off x="812800" y="623828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9FACB6"/>
                </a:solidFill>
                <a:effectLst/>
                <a:uLnTx/>
                <a:uFillTx/>
                <a:latin typeface="Noto Sans JP" pitchFamily="34" charset="0"/>
                <a:ea typeface="Noto Sans JP" pitchFamily="34" charset="-122"/>
                <a:cs typeface="Noto Sans JP" pitchFamily="34" charset="-120"/>
              </a:rPr>
              <a:t>対象投稿：@AnthropicAI（2026年3月18日） ／ 本資料作成：2026年10月6日</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200" normalizeH="0" baseline="0" noProof="0" dirty="0">
                <a:ln>
                  <a:noFill/>
                </a:ln>
                <a:solidFill>
                  <a:srgbClr val="A8441F"/>
                </a:solidFill>
                <a:effectLst/>
                <a:uLnTx/>
                <a:uFillTx/>
                <a:latin typeface="Noto Sans JP" pitchFamily="34" charset="0"/>
                <a:ea typeface="Noto Sans JP" pitchFamily="34" charset="-122"/>
                <a:cs typeface="Noto Sans JP" pitchFamily="34" charset="-120"/>
              </a:rPr>
              <a:t>調査の概要</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 name="Text 1"/>
          <p:cNvSpPr>
            <a:spLocks noGrp="1"/>
          </p:cNvSpPr>
          <p:nvPr>
            <p:ph type="title"/>
          </p:nvPr>
        </p:nvSpPr>
        <p:spPr>
          <a:xfrm>
            <a:off x="812800" y="1127720"/>
            <a:ext cx="10883392" cy="501650"/>
          </a:xfrm>
          <a:prstGeom prst="rect">
            <a:avLst/>
          </a:prstGeom>
          <a:noFill/>
          <a:ln/>
        </p:spPr>
        <p:txBody>
          <a:bodyPr wrap="square" lIns="0" tIns="0" rIns="0" bIns="0" rtlCol="0" anchor="t">
            <a:normAutofit/>
          </a:bodyPr>
          <a:lstStyle/>
          <a:p>
            <a:pPr marL="0" indent="0" algn="l">
              <a:lnSpc>
                <a:spcPts val="3750"/>
              </a:lnSpc>
              <a:buNone/>
            </a:pPr>
            <a:r>
              <a:rPr lang="en-US" sz="3000" b="1" i="0" dirty="0">
                <a:solidFill>
                  <a:srgbClr val="17212B"/>
                </a:solidFill>
                <a:latin typeface="Noto Serif JP" pitchFamily="18" charset="0"/>
                <a:ea typeface="Noto Serif JP" pitchFamily="18" charset="-122"/>
                <a:cs typeface="Noto Serif JP" pitchFamily="18" charset="-120"/>
              </a:rPr>
              <a:t>1週間で80,508人。過去最大規模の定性調査</a:t>
            </a:r>
            <a:endParaRPr lang="en-US" sz="3000" dirty="0"/>
          </a:p>
        </p:txBody>
      </p:sp>
      <p:sp>
        <p:nvSpPr>
          <p:cNvPr id="4" name="Shape 2"/>
          <p:cNvSpPr/>
          <p:nvPr/>
        </p:nvSpPr>
        <p:spPr>
          <a:xfrm>
            <a:off x="812800" y="1908770"/>
            <a:ext cx="3168055" cy="1545530"/>
          </a:xfrm>
          <a:prstGeom prst="roundRect">
            <a:avLst>
              <a:gd name="adj" fmla="val 4930"/>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5" name="Text 3"/>
          <p:cNvSpPr/>
          <p:nvPr/>
        </p:nvSpPr>
        <p:spPr>
          <a:xfrm>
            <a:off x="1041400" y="2137370"/>
            <a:ext cx="2792180" cy="7517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572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A8441F"/>
                </a:solidFill>
                <a:effectLst/>
                <a:uLnTx/>
                <a:uFillTx/>
                <a:latin typeface="Noto Serif JP" pitchFamily="18" charset="0"/>
                <a:ea typeface="Noto Serif JP" pitchFamily="18" charset="-122"/>
                <a:cs typeface="Noto Serif JP" pitchFamily="18" charset="-120"/>
              </a:rPr>
              <a:t>80,508</a:t>
            </a:r>
            <a:endParaRPr kumimoji="0" lang="en-US" sz="5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6" name="Text 4"/>
          <p:cNvSpPr/>
          <p:nvPr/>
        </p:nvSpPr>
        <p:spPr>
          <a:xfrm>
            <a:off x="1041400" y="2939951"/>
            <a:ext cx="2792180"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人の回答者</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7" name="Shape 5"/>
          <p:cNvSpPr/>
          <p:nvPr/>
        </p:nvSpPr>
        <p:spPr>
          <a:xfrm>
            <a:off x="4184055" y="1908770"/>
            <a:ext cx="2262882" cy="1545530"/>
          </a:xfrm>
          <a:prstGeom prst="roundRect">
            <a:avLst>
              <a:gd name="adj" fmla="val 4930"/>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8" name="Text 6"/>
          <p:cNvSpPr/>
          <p:nvPr/>
        </p:nvSpPr>
        <p:spPr>
          <a:xfrm>
            <a:off x="4412655" y="2137370"/>
            <a:ext cx="1859852" cy="7517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572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17212B"/>
                </a:solidFill>
                <a:effectLst/>
                <a:uLnTx/>
                <a:uFillTx/>
                <a:latin typeface="Noto Serif JP" pitchFamily="18" charset="0"/>
                <a:ea typeface="Noto Serif JP" pitchFamily="18" charset="-122"/>
                <a:cs typeface="Noto Serif JP" pitchFamily="18" charset="-120"/>
              </a:rPr>
              <a:t>159</a:t>
            </a:r>
            <a:endParaRPr kumimoji="0" lang="en-US" sz="5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9" name="Text 7"/>
          <p:cNvSpPr/>
          <p:nvPr/>
        </p:nvSpPr>
        <p:spPr>
          <a:xfrm>
            <a:off x="4412655" y="2939951"/>
            <a:ext cx="1859852"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か国</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0" name="Shape 8"/>
          <p:cNvSpPr/>
          <p:nvPr/>
        </p:nvSpPr>
        <p:spPr>
          <a:xfrm>
            <a:off x="6650137" y="1908770"/>
            <a:ext cx="2262882" cy="1545530"/>
          </a:xfrm>
          <a:prstGeom prst="roundRect">
            <a:avLst>
              <a:gd name="adj" fmla="val 4930"/>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1" name="Text 9"/>
          <p:cNvSpPr/>
          <p:nvPr/>
        </p:nvSpPr>
        <p:spPr>
          <a:xfrm>
            <a:off x="6878737" y="2137370"/>
            <a:ext cx="1859852" cy="7517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572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17212B"/>
                </a:solidFill>
                <a:effectLst/>
                <a:uLnTx/>
                <a:uFillTx/>
                <a:latin typeface="Noto Serif JP" pitchFamily="18" charset="0"/>
                <a:ea typeface="Noto Serif JP" pitchFamily="18" charset="-122"/>
                <a:cs typeface="Noto Serif JP" pitchFamily="18" charset="-120"/>
              </a:rPr>
              <a:t>70</a:t>
            </a:r>
            <a:endParaRPr kumimoji="0" lang="en-US" sz="5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2" name="Text 10"/>
          <p:cNvSpPr/>
          <p:nvPr/>
        </p:nvSpPr>
        <p:spPr>
          <a:xfrm>
            <a:off x="6878737" y="2939951"/>
            <a:ext cx="1859852"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言語</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3" name="Shape 11"/>
          <p:cNvSpPr/>
          <p:nvPr/>
        </p:nvSpPr>
        <p:spPr>
          <a:xfrm>
            <a:off x="9116219" y="1908770"/>
            <a:ext cx="2262882" cy="1545530"/>
          </a:xfrm>
          <a:prstGeom prst="roundRect">
            <a:avLst>
              <a:gd name="adj" fmla="val 4930"/>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4" name="Text 12"/>
          <p:cNvSpPr/>
          <p:nvPr/>
        </p:nvSpPr>
        <p:spPr>
          <a:xfrm>
            <a:off x="9344819" y="2137370"/>
            <a:ext cx="1859852" cy="7517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572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17212B"/>
                </a:solidFill>
                <a:effectLst/>
                <a:uLnTx/>
                <a:uFillTx/>
                <a:latin typeface="Noto Serif JP" pitchFamily="18" charset="0"/>
                <a:ea typeface="Noto Serif JP" pitchFamily="18" charset="-122"/>
                <a:cs typeface="Noto Serif JP" pitchFamily="18" charset="-120"/>
              </a:rPr>
              <a:t>7</a:t>
            </a:r>
            <a:endParaRPr kumimoji="0" lang="en-US" sz="5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5" name="Text 13"/>
          <p:cNvSpPr/>
          <p:nvPr/>
        </p:nvSpPr>
        <p:spPr>
          <a:xfrm>
            <a:off x="9344819" y="2939951"/>
            <a:ext cx="2034282"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日間（2025年12月）</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6" name="Text 14"/>
          <p:cNvSpPr/>
          <p:nvPr/>
        </p:nvSpPr>
        <p:spPr>
          <a:xfrm>
            <a:off x="812800" y="3759101"/>
            <a:ext cx="5232400"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方法：AIが面接官を務める</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7" name="Text 15"/>
          <p:cNvSpPr/>
          <p:nvPr/>
        </p:nvSpPr>
        <p:spPr>
          <a:xfrm>
            <a:off x="812800" y="4121051"/>
            <a:ext cx="5232400" cy="9398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4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47525C"/>
                </a:solidFill>
                <a:effectLst/>
                <a:uLnTx/>
                <a:uFillTx/>
                <a:latin typeface="Noto Sans JP" pitchFamily="34" charset="0"/>
                <a:ea typeface="Noto Sans JP" pitchFamily="34" charset="-122"/>
                <a:cs typeface="Noto Sans JP" pitchFamily="34" charset="-120"/>
              </a:rPr>
              <a:t>Claudeを面接官に仕立てた「Anthropic Interviewer」が、共通の質問と個別の深掘りで対話。回答はClaudeベースの分類器で整理した。</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8" name="Text 16"/>
          <p:cNvSpPr/>
          <p:nvPr/>
        </p:nvSpPr>
        <p:spPr>
          <a:xfrm>
            <a:off x="6299200" y="3759101"/>
            <a:ext cx="5232400"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問い：使い方、夢、恐れ</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9" name="Text 17"/>
          <p:cNvSpPr/>
          <p:nvPr/>
        </p:nvSpPr>
        <p:spPr>
          <a:xfrm>
            <a:off x="6299200" y="4121051"/>
            <a:ext cx="5232400" cy="9398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4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47525C"/>
                </a:solidFill>
                <a:effectLst/>
                <a:uLnTx/>
                <a:uFillTx/>
                <a:latin typeface="Noto Sans JP" pitchFamily="34" charset="0"/>
                <a:ea typeface="Noto Sans JP" pitchFamily="34" charset="-122"/>
                <a:cs typeface="Noto Sans JP" pitchFamily="34" charset="-120"/>
              </a:rPr>
              <a:t>AIをどう使っているか、何が可能になることを夢見るか、何を恐れるか。従来の最大級は約6万人規模の証言・聞き取り調査だった。</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0" name="Text 18"/>
          <p:cNvSpPr/>
          <p:nvPr/>
        </p:nvSpPr>
        <p:spPr>
          <a:xfrm>
            <a:off x="812800" y="6238280"/>
            <a:ext cx="91567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973"/>
                </a:solidFill>
                <a:effectLst/>
                <a:uLnTx/>
                <a:uFillTx/>
                <a:latin typeface="Noto Sans JP" pitchFamily="34" charset="0"/>
                <a:ea typeface="Noto Sans JP" pitchFamily="34" charset="-122"/>
                <a:cs typeface="Noto Sans JP" pitchFamily="34" charset="-120"/>
              </a:rPr>
              <a:t>出典：Anthropic「What 81,000 people want from AI」（2026年3月18日）</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1" name="Text 19"/>
          <p:cNvSpPr/>
          <p:nvPr/>
        </p:nvSpPr>
        <p:spPr>
          <a:xfrm>
            <a:off x="10312400" y="6238280"/>
            <a:ext cx="1066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973"/>
                </a:solidFill>
                <a:effectLst/>
                <a:uLnTx/>
                <a:uFillTx/>
                <a:latin typeface="Noto Sans JP" pitchFamily="34" charset="0"/>
                <a:ea typeface="Noto Sans JP" pitchFamily="34" charset="-122"/>
                <a:cs typeface="Noto Sans JP" pitchFamily="34" charset="-120"/>
              </a:rPr>
              <a:t>2 / 10</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200" normalizeH="0" baseline="0" noProof="0" dirty="0">
                <a:ln>
                  <a:noFill/>
                </a:ln>
                <a:solidFill>
                  <a:srgbClr val="A8441F"/>
                </a:solidFill>
                <a:effectLst/>
                <a:uLnTx/>
                <a:uFillTx/>
                <a:latin typeface="Noto Sans JP" pitchFamily="34" charset="0"/>
                <a:ea typeface="Noto Sans JP" pitchFamily="34" charset="-122"/>
                <a:cs typeface="Noto Sans JP" pitchFamily="34" charset="-120"/>
              </a:rPr>
              <a:t>AIに望むこと</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 name="Text 1"/>
          <p:cNvSpPr>
            <a:spLocks noGrp="1"/>
          </p:cNvSpPr>
          <p:nvPr>
            <p:ph type="title"/>
          </p:nvPr>
        </p:nvSpPr>
        <p:spPr>
          <a:xfrm>
            <a:off x="812800" y="1127720"/>
            <a:ext cx="10883392" cy="501650"/>
          </a:xfrm>
          <a:prstGeom prst="rect">
            <a:avLst/>
          </a:prstGeom>
          <a:noFill/>
          <a:ln/>
        </p:spPr>
        <p:txBody>
          <a:bodyPr wrap="square" lIns="0" tIns="0" rIns="0" bIns="0" rtlCol="0" anchor="t">
            <a:normAutofit/>
          </a:bodyPr>
          <a:lstStyle/>
          <a:p>
            <a:pPr marL="0" indent="0" algn="l">
              <a:lnSpc>
                <a:spcPts val="3750"/>
              </a:lnSpc>
              <a:buNone/>
            </a:pPr>
            <a:r>
              <a:rPr lang="en-US" sz="3000" b="1" i="0" dirty="0">
                <a:solidFill>
                  <a:srgbClr val="17212B"/>
                </a:solidFill>
                <a:latin typeface="Noto Serif JP" pitchFamily="18" charset="0"/>
                <a:ea typeface="Noto Serif JP" pitchFamily="18" charset="-122"/>
                <a:cs typeface="Noto Serif JP" pitchFamily="18" charset="-120"/>
              </a:rPr>
              <a:t>最多は「仕事の卓越」、3分の1は生活のゆとりを求める</a:t>
            </a:r>
            <a:endParaRPr lang="en-US" sz="3000" dirty="0"/>
          </a:p>
        </p:txBody>
      </p:sp>
      <p:sp>
        <p:nvSpPr>
          <p:cNvPr id="4" name="Text 2"/>
          <p:cNvSpPr/>
          <p:nvPr/>
        </p:nvSpPr>
        <p:spPr>
          <a:xfrm>
            <a:off x="762000" y="1908770"/>
            <a:ext cx="1574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仕事の卓越</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5" name="Shape 3"/>
          <p:cNvSpPr/>
          <p:nvPr/>
        </p:nvSpPr>
        <p:spPr>
          <a:xfrm>
            <a:off x="2463800" y="1926530"/>
            <a:ext cx="3556000" cy="1778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6" name="Text 4"/>
          <p:cNvSpPr/>
          <p:nvPr/>
        </p:nvSpPr>
        <p:spPr>
          <a:xfrm>
            <a:off x="6146800" y="1908770"/>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18.8%</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7" name="Text 5"/>
          <p:cNvSpPr/>
          <p:nvPr/>
        </p:nvSpPr>
        <p:spPr>
          <a:xfrm>
            <a:off x="762000" y="2223691"/>
            <a:ext cx="1574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自己変革</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8" name="Shape 6"/>
          <p:cNvSpPr/>
          <p:nvPr/>
        </p:nvSpPr>
        <p:spPr>
          <a:xfrm>
            <a:off x="2463800" y="2241451"/>
            <a:ext cx="2590800" cy="1778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9" name="Text 7"/>
          <p:cNvSpPr/>
          <p:nvPr/>
        </p:nvSpPr>
        <p:spPr>
          <a:xfrm>
            <a:off x="5181600" y="2223691"/>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13.7%</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0" name="Text 8"/>
          <p:cNvSpPr/>
          <p:nvPr/>
        </p:nvSpPr>
        <p:spPr>
          <a:xfrm>
            <a:off x="762000" y="2538611"/>
            <a:ext cx="1574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生活のマネジメント</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1" name="Shape 9"/>
          <p:cNvSpPr/>
          <p:nvPr/>
        </p:nvSpPr>
        <p:spPr>
          <a:xfrm>
            <a:off x="2463800" y="2556371"/>
            <a:ext cx="2552700" cy="1778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2" name="Text 10"/>
          <p:cNvSpPr/>
          <p:nvPr/>
        </p:nvSpPr>
        <p:spPr>
          <a:xfrm>
            <a:off x="5143500" y="2538611"/>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13.5%</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3" name="Text 11"/>
          <p:cNvSpPr/>
          <p:nvPr/>
        </p:nvSpPr>
        <p:spPr>
          <a:xfrm>
            <a:off x="762000" y="2853531"/>
            <a:ext cx="1574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時間の自由</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4" name="Shape 12"/>
          <p:cNvSpPr/>
          <p:nvPr/>
        </p:nvSpPr>
        <p:spPr>
          <a:xfrm>
            <a:off x="2463800" y="2871291"/>
            <a:ext cx="2101850" cy="1778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5" name="Text 13"/>
          <p:cNvSpPr/>
          <p:nvPr/>
        </p:nvSpPr>
        <p:spPr>
          <a:xfrm>
            <a:off x="4692650" y="2853531"/>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11.1%</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6" name="Text 14"/>
          <p:cNvSpPr/>
          <p:nvPr/>
        </p:nvSpPr>
        <p:spPr>
          <a:xfrm>
            <a:off x="762000" y="3168452"/>
            <a:ext cx="1574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経済的自立</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7" name="Shape 15"/>
          <p:cNvSpPr/>
          <p:nvPr/>
        </p:nvSpPr>
        <p:spPr>
          <a:xfrm>
            <a:off x="2463800" y="3186212"/>
            <a:ext cx="1835150" cy="1778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8" name="Text 16"/>
          <p:cNvSpPr/>
          <p:nvPr/>
        </p:nvSpPr>
        <p:spPr>
          <a:xfrm>
            <a:off x="4425950" y="3168452"/>
            <a:ext cx="45136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9.7%</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9" name="Text 17"/>
          <p:cNvSpPr/>
          <p:nvPr/>
        </p:nvSpPr>
        <p:spPr>
          <a:xfrm>
            <a:off x="762000" y="3483372"/>
            <a:ext cx="1574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社会の変革</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0" name="Shape 18"/>
          <p:cNvSpPr/>
          <p:nvPr/>
        </p:nvSpPr>
        <p:spPr>
          <a:xfrm>
            <a:off x="2463800" y="3501132"/>
            <a:ext cx="1778000" cy="1778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21" name="Text 19"/>
          <p:cNvSpPr/>
          <p:nvPr/>
        </p:nvSpPr>
        <p:spPr>
          <a:xfrm>
            <a:off x="4368800" y="3483372"/>
            <a:ext cx="45136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9.4%</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2" name="Text 20"/>
          <p:cNvSpPr/>
          <p:nvPr/>
        </p:nvSpPr>
        <p:spPr>
          <a:xfrm>
            <a:off x="762000" y="3798292"/>
            <a:ext cx="1574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起業</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3" name="Shape 21"/>
          <p:cNvSpPr/>
          <p:nvPr/>
        </p:nvSpPr>
        <p:spPr>
          <a:xfrm>
            <a:off x="2463800" y="3816052"/>
            <a:ext cx="1644650" cy="1778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24" name="Text 22"/>
          <p:cNvSpPr/>
          <p:nvPr/>
        </p:nvSpPr>
        <p:spPr>
          <a:xfrm>
            <a:off x="4235450" y="3798292"/>
            <a:ext cx="45136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8.7%</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5" name="Text 23"/>
          <p:cNvSpPr/>
          <p:nvPr/>
        </p:nvSpPr>
        <p:spPr>
          <a:xfrm>
            <a:off x="762000" y="4113213"/>
            <a:ext cx="1574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学習と成長</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6" name="Shape 24"/>
          <p:cNvSpPr/>
          <p:nvPr/>
        </p:nvSpPr>
        <p:spPr>
          <a:xfrm>
            <a:off x="2463800" y="4130973"/>
            <a:ext cx="1587500" cy="1778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27" name="Text 25"/>
          <p:cNvSpPr/>
          <p:nvPr/>
        </p:nvSpPr>
        <p:spPr>
          <a:xfrm>
            <a:off x="4178300" y="4113213"/>
            <a:ext cx="45136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8.4%</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8" name="Text 26"/>
          <p:cNvSpPr/>
          <p:nvPr/>
        </p:nvSpPr>
        <p:spPr>
          <a:xfrm>
            <a:off x="762000" y="4428133"/>
            <a:ext cx="1574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創造的表現</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9" name="Shape 27"/>
          <p:cNvSpPr/>
          <p:nvPr/>
        </p:nvSpPr>
        <p:spPr>
          <a:xfrm>
            <a:off x="2463800" y="4445893"/>
            <a:ext cx="1060450" cy="1778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30" name="Text 28"/>
          <p:cNvSpPr/>
          <p:nvPr/>
        </p:nvSpPr>
        <p:spPr>
          <a:xfrm>
            <a:off x="3651250" y="4428133"/>
            <a:ext cx="45136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5.6%</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1" name="Shape 29"/>
          <p:cNvSpPr/>
          <p:nvPr/>
        </p:nvSpPr>
        <p:spPr>
          <a:xfrm>
            <a:off x="7124700" y="1908770"/>
            <a:ext cx="4254500" cy="1143000"/>
          </a:xfrm>
          <a:prstGeom prst="roundRect">
            <a:avLst>
              <a:gd name="adj" fmla="val 6667"/>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32" name="Text 30"/>
          <p:cNvSpPr/>
          <p:nvPr/>
        </p:nvSpPr>
        <p:spPr>
          <a:xfrm>
            <a:off x="7277100" y="2061170"/>
            <a:ext cx="4068191" cy="355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6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8441F"/>
                </a:solidFill>
                <a:effectLst/>
                <a:uLnTx/>
                <a:uFillTx/>
                <a:latin typeface="Noto Serif JP" pitchFamily="18" charset="0"/>
                <a:ea typeface="Noto Serif JP" pitchFamily="18" charset="-122"/>
                <a:cs typeface="Noto Serif JP" pitchFamily="18" charset="-120"/>
              </a:rPr>
              <a:t>約3分の1</a:t>
            </a:r>
            <a:endParaRPr kumimoji="0" lang="en-US" sz="20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3" name="Text 31"/>
          <p:cNvSpPr/>
          <p:nvPr/>
        </p:nvSpPr>
        <p:spPr>
          <a:xfrm>
            <a:off x="7277100" y="2442170"/>
            <a:ext cx="4068191" cy="482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生活にゆとりをつくる。</a:t>
            </a: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雑務や段取りを任せ、家族や休息の時間を取り戻したい</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4" name="Shape 32"/>
          <p:cNvSpPr/>
          <p:nvPr/>
        </p:nvSpPr>
        <p:spPr>
          <a:xfrm>
            <a:off x="7124700" y="3204170"/>
            <a:ext cx="4254500" cy="1143000"/>
          </a:xfrm>
          <a:prstGeom prst="roundRect">
            <a:avLst>
              <a:gd name="adj" fmla="val 6667"/>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35" name="Text 33"/>
          <p:cNvSpPr/>
          <p:nvPr/>
        </p:nvSpPr>
        <p:spPr>
          <a:xfrm>
            <a:off x="7277100" y="3356570"/>
            <a:ext cx="4068191" cy="355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6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8441F"/>
                </a:solidFill>
                <a:effectLst/>
                <a:uLnTx/>
                <a:uFillTx/>
                <a:latin typeface="Noto Serif JP" pitchFamily="18" charset="0"/>
                <a:ea typeface="Noto Serif JP" pitchFamily="18" charset="-122"/>
                <a:cs typeface="Noto Serif JP" pitchFamily="18" charset="-120"/>
              </a:rPr>
              <a:t>約4分の1</a:t>
            </a:r>
            <a:endParaRPr kumimoji="0" lang="en-US" sz="20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6" name="Text 34"/>
          <p:cNvSpPr/>
          <p:nvPr/>
        </p:nvSpPr>
        <p:spPr>
          <a:xfrm>
            <a:off x="7277100" y="3737570"/>
            <a:ext cx="4068191" cy="482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より充実した仕事をする。</a:t>
            </a: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定型作業を手放し、本質的な仕事に集中したい</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7" name="Shape 35"/>
          <p:cNvSpPr/>
          <p:nvPr/>
        </p:nvSpPr>
        <p:spPr>
          <a:xfrm>
            <a:off x="7124700" y="4499570"/>
            <a:ext cx="4254500" cy="914400"/>
          </a:xfrm>
          <a:prstGeom prst="roundRect">
            <a:avLst>
              <a:gd name="adj" fmla="val 8333"/>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38" name="Text 36"/>
          <p:cNvSpPr/>
          <p:nvPr/>
        </p:nvSpPr>
        <p:spPr>
          <a:xfrm>
            <a:off x="7277100" y="4651970"/>
            <a:ext cx="4068191" cy="355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6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8441F"/>
                </a:solidFill>
                <a:effectLst/>
                <a:uLnTx/>
                <a:uFillTx/>
                <a:latin typeface="Noto Serif JP" pitchFamily="18" charset="0"/>
                <a:ea typeface="Noto Serif JP" pitchFamily="18" charset="-122"/>
                <a:cs typeface="Noto Serif JP" pitchFamily="18" charset="-120"/>
              </a:rPr>
              <a:t>約5分の1</a:t>
            </a:r>
            <a:endParaRPr kumimoji="0" lang="en-US" sz="20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9" name="Text 37"/>
          <p:cNvSpPr/>
          <p:nvPr/>
        </p:nvSpPr>
        <p:spPr>
          <a:xfrm>
            <a:off x="7277100" y="5032970"/>
            <a:ext cx="4068191" cy="254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より良い自分になる。</a:t>
            </a: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学び、成長し、心の支えを得たい</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40" name="Text 38"/>
          <p:cNvSpPr/>
          <p:nvPr/>
        </p:nvSpPr>
        <p:spPr>
          <a:xfrm>
            <a:off x="812800" y="6238280"/>
            <a:ext cx="91567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973"/>
                </a:solidFill>
                <a:effectLst/>
                <a:uLnTx/>
                <a:uFillTx/>
                <a:latin typeface="Noto Sans JP" pitchFamily="34" charset="0"/>
                <a:ea typeface="Noto Sans JP" pitchFamily="34" charset="-122"/>
                <a:cs typeface="Noto Sans JP" pitchFamily="34" charset="-120"/>
              </a:rPr>
              <a:t>1人につき主要カテゴリー1つに分類。出典：Anthropic（2026年3月18日）</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41" name="Text 39"/>
          <p:cNvSpPr/>
          <p:nvPr/>
        </p:nvSpPr>
        <p:spPr>
          <a:xfrm>
            <a:off x="10312400" y="6238280"/>
            <a:ext cx="1066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973"/>
                </a:solidFill>
                <a:effectLst/>
                <a:uLnTx/>
                <a:uFillTx/>
                <a:latin typeface="Noto Sans JP" pitchFamily="34" charset="0"/>
                <a:ea typeface="Noto Sans JP" pitchFamily="34" charset="-122"/>
                <a:cs typeface="Noto Sans JP" pitchFamily="34" charset="-120"/>
              </a:rPr>
              <a:t>3 / 10</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200" normalizeH="0" baseline="0" noProof="0" dirty="0">
                <a:ln>
                  <a:noFill/>
                </a:ln>
                <a:solidFill>
                  <a:srgbClr val="A8441F"/>
                </a:solidFill>
                <a:effectLst/>
                <a:uLnTx/>
                <a:uFillTx/>
                <a:latin typeface="Noto Sans JP" pitchFamily="34" charset="0"/>
                <a:ea typeface="Noto Sans JP" pitchFamily="34" charset="-122"/>
                <a:cs typeface="Noto Sans JP" pitchFamily="34" charset="-120"/>
              </a:rPr>
              <a:t>すでに実現したこと</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 name="Text 1"/>
          <p:cNvSpPr>
            <a:spLocks noGrp="1"/>
          </p:cNvSpPr>
          <p:nvPr>
            <p:ph type="title"/>
          </p:nvPr>
        </p:nvSpPr>
        <p:spPr>
          <a:xfrm>
            <a:off x="812800" y="1127720"/>
            <a:ext cx="10883392" cy="501650"/>
          </a:xfrm>
          <a:prstGeom prst="rect">
            <a:avLst/>
          </a:prstGeom>
          <a:noFill/>
          <a:ln/>
        </p:spPr>
        <p:txBody>
          <a:bodyPr wrap="square" lIns="0" tIns="0" rIns="0" bIns="0" rtlCol="0" anchor="t">
            <a:normAutofit/>
          </a:bodyPr>
          <a:lstStyle/>
          <a:p>
            <a:pPr marL="0" indent="0" algn="l">
              <a:lnSpc>
                <a:spcPts val="3750"/>
              </a:lnSpc>
              <a:buNone/>
            </a:pPr>
            <a:r>
              <a:rPr lang="en-US" sz="3000" b="1" i="0" dirty="0">
                <a:solidFill>
                  <a:srgbClr val="17212B"/>
                </a:solidFill>
                <a:latin typeface="Noto Serif JP" pitchFamily="18" charset="0"/>
                <a:ea typeface="Noto Serif JP" pitchFamily="18" charset="-122"/>
                <a:cs typeface="Noto Serif JP" pitchFamily="18" charset="-120"/>
              </a:rPr>
              <a:t>81%が「望みに向けて一歩進んだ」と回答</a:t>
            </a:r>
            <a:endParaRPr lang="en-US" sz="3000" dirty="0"/>
          </a:p>
        </p:txBody>
      </p:sp>
      <p:sp>
        <p:nvSpPr>
          <p:cNvPr id="4" name="Text 2"/>
          <p:cNvSpPr/>
          <p:nvPr/>
        </p:nvSpPr>
        <p:spPr>
          <a:xfrm>
            <a:off x="812800" y="1908770"/>
            <a:ext cx="3924300" cy="7517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572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A8441F"/>
                </a:solidFill>
                <a:effectLst/>
                <a:uLnTx/>
                <a:uFillTx/>
                <a:latin typeface="Noto Serif JP" pitchFamily="18" charset="0"/>
                <a:ea typeface="Noto Serif JP" pitchFamily="18" charset="-122"/>
                <a:cs typeface="Noto Serif JP" pitchFamily="18" charset="-120"/>
              </a:rPr>
              <a:t>81%</a:t>
            </a:r>
            <a:endParaRPr kumimoji="0" lang="en-US" sz="5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5" name="Text 3"/>
          <p:cNvSpPr/>
          <p:nvPr/>
        </p:nvSpPr>
        <p:spPr>
          <a:xfrm>
            <a:off x="812800" y="2787551"/>
            <a:ext cx="3924300" cy="635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4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「AIは、あなたの望む姿に向けて一歩でも前進させたか」に「はい」と答えた人</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6" name="Shape 4"/>
          <p:cNvSpPr/>
          <p:nvPr/>
        </p:nvSpPr>
        <p:spPr>
          <a:xfrm>
            <a:off x="812800" y="3549551"/>
            <a:ext cx="3810000" cy="1381522"/>
          </a:xfrm>
          <a:prstGeom prst="roundRect">
            <a:avLst>
              <a:gd name="adj" fmla="val 5516"/>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7" name="Text 5"/>
          <p:cNvSpPr/>
          <p:nvPr/>
        </p:nvSpPr>
        <p:spPr>
          <a:xfrm>
            <a:off x="990600" y="3727351"/>
            <a:ext cx="3558032" cy="2691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5F7D"/>
                </a:solidFill>
                <a:effectLst/>
                <a:uLnTx/>
                <a:uFillTx/>
                <a:latin typeface="Noto Sans JP" pitchFamily="34" charset="0"/>
                <a:ea typeface="Noto Sans JP" pitchFamily="34" charset="-122"/>
                <a:cs typeface="Noto Sans JP" pitchFamily="34" charset="-120"/>
              </a:rPr>
              <a:t>回答例（日本・ソフトウェアエンジニア）</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8" name="Text 6"/>
          <p:cNvSpPr/>
          <p:nvPr/>
        </p:nvSpPr>
        <p:spPr>
          <a:xfrm>
            <a:off x="990600" y="4021931"/>
            <a:ext cx="3558032" cy="7567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業務でAIが人間の品質を超えたと初めて感じた日、定時に仕事を終えて娘を保育園に迎えに行けた、という趣旨の声</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9" name="Text 7"/>
          <p:cNvSpPr/>
          <p:nvPr/>
        </p:nvSpPr>
        <p:spPr>
          <a:xfrm>
            <a:off x="5130800" y="1908770"/>
            <a:ext cx="6435852" cy="2691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何が実現したか（回答の内訳）</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0" name="Text 8"/>
          <p:cNvSpPr/>
          <p:nvPr/>
        </p:nvSpPr>
        <p:spPr>
          <a:xfrm>
            <a:off x="5080000" y="2279551"/>
            <a:ext cx="1701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生産性の向上</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1" name="Shape 9"/>
          <p:cNvSpPr/>
          <p:nvPr/>
        </p:nvSpPr>
        <p:spPr>
          <a:xfrm>
            <a:off x="6908800" y="2284611"/>
            <a:ext cx="3556000" cy="2032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2" name="Text 10"/>
          <p:cNvSpPr/>
          <p:nvPr/>
        </p:nvSpPr>
        <p:spPr>
          <a:xfrm>
            <a:off x="10591800" y="2279551"/>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32.0%</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3" name="Text 11"/>
          <p:cNvSpPr/>
          <p:nvPr/>
        </p:nvSpPr>
        <p:spPr>
          <a:xfrm>
            <a:off x="5080000" y="2619871"/>
            <a:ext cx="1701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A8441F"/>
                </a:solidFill>
                <a:effectLst/>
                <a:uLnTx/>
                <a:uFillTx/>
                <a:latin typeface="Noto Sans JP" pitchFamily="34" charset="0"/>
                <a:ea typeface="Noto Sans JP" pitchFamily="34" charset="-122"/>
                <a:cs typeface="Noto Sans JP" pitchFamily="34" charset="-120"/>
              </a:rPr>
              <a:t>期待に届かず</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4" name="Shape 12"/>
          <p:cNvSpPr/>
          <p:nvPr/>
        </p:nvSpPr>
        <p:spPr>
          <a:xfrm>
            <a:off x="6908800" y="2624931"/>
            <a:ext cx="2101850" cy="203200"/>
          </a:xfrm>
          <a:prstGeom prst="rect">
            <a:avLst/>
          </a:prstGeom>
          <a:solidFill>
            <a:srgbClr val="A8441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5" name="Text 13"/>
          <p:cNvSpPr/>
          <p:nvPr/>
        </p:nvSpPr>
        <p:spPr>
          <a:xfrm>
            <a:off x="9137650" y="2619871"/>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A8441F"/>
                </a:solidFill>
                <a:effectLst/>
                <a:uLnTx/>
                <a:uFillTx/>
                <a:latin typeface="Noto Sans JP" pitchFamily="34" charset="0"/>
                <a:ea typeface="Noto Sans JP" pitchFamily="34" charset="-122"/>
                <a:cs typeface="Noto Sans JP" pitchFamily="34" charset="-120"/>
              </a:rPr>
              <a:t>18.9%</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6" name="Text 14"/>
          <p:cNvSpPr/>
          <p:nvPr/>
        </p:nvSpPr>
        <p:spPr>
          <a:xfrm>
            <a:off x="5080000" y="2960191"/>
            <a:ext cx="1701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思考のパートナー</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7" name="Shape 15"/>
          <p:cNvSpPr/>
          <p:nvPr/>
        </p:nvSpPr>
        <p:spPr>
          <a:xfrm>
            <a:off x="6908800" y="2965252"/>
            <a:ext cx="1911350" cy="2032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8" name="Text 16"/>
          <p:cNvSpPr/>
          <p:nvPr/>
        </p:nvSpPr>
        <p:spPr>
          <a:xfrm>
            <a:off x="8947150" y="2960191"/>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17.2%</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9" name="Text 17"/>
          <p:cNvSpPr/>
          <p:nvPr/>
        </p:nvSpPr>
        <p:spPr>
          <a:xfrm>
            <a:off x="5080000" y="3300512"/>
            <a:ext cx="1701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学習</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0" name="Shape 18"/>
          <p:cNvSpPr/>
          <p:nvPr/>
        </p:nvSpPr>
        <p:spPr>
          <a:xfrm>
            <a:off x="6908800" y="3305572"/>
            <a:ext cx="1098550" cy="2032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21" name="Text 19"/>
          <p:cNvSpPr/>
          <p:nvPr/>
        </p:nvSpPr>
        <p:spPr>
          <a:xfrm>
            <a:off x="8134350" y="3300512"/>
            <a:ext cx="45136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9.9%</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2" name="Text 20"/>
          <p:cNvSpPr/>
          <p:nvPr/>
        </p:nvSpPr>
        <p:spPr>
          <a:xfrm>
            <a:off x="5080000" y="3640832"/>
            <a:ext cx="1701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技術へのアクセス</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3" name="Shape 21"/>
          <p:cNvSpPr/>
          <p:nvPr/>
        </p:nvSpPr>
        <p:spPr>
          <a:xfrm>
            <a:off x="6908800" y="3645892"/>
            <a:ext cx="965200" cy="2032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24" name="Text 22"/>
          <p:cNvSpPr/>
          <p:nvPr/>
        </p:nvSpPr>
        <p:spPr>
          <a:xfrm>
            <a:off x="8001000" y="3640832"/>
            <a:ext cx="45136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8.7%</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5" name="Text 23"/>
          <p:cNvSpPr/>
          <p:nvPr/>
        </p:nvSpPr>
        <p:spPr>
          <a:xfrm>
            <a:off x="5080000" y="3981152"/>
            <a:ext cx="1701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調査・情報の統合</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6" name="Shape 24"/>
          <p:cNvSpPr/>
          <p:nvPr/>
        </p:nvSpPr>
        <p:spPr>
          <a:xfrm>
            <a:off x="6908800" y="3986213"/>
            <a:ext cx="800100" cy="2032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27" name="Text 25"/>
          <p:cNvSpPr/>
          <p:nvPr/>
        </p:nvSpPr>
        <p:spPr>
          <a:xfrm>
            <a:off x="7835900" y="3981152"/>
            <a:ext cx="45136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7.2%</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8" name="Text 26"/>
          <p:cNvSpPr/>
          <p:nvPr/>
        </p:nvSpPr>
        <p:spPr>
          <a:xfrm>
            <a:off x="5080000" y="4321473"/>
            <a:ext cx="1701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感情面の支え</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9" name="Shape 27"/>
          <p:cNvSpPr/>
          <p:nvPr/>
        </p:nvSpPr>
        <p:spPr>
          <a:xfrm>
            <a:off x="6908800" y="4326533"/>
            <a:ext cx="679450" cy="2032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30" name="Text 28"/>
          <p:cNvSpPr/>
          <p:nvPr/>
        </p:nvSpPr>
        <p:spPr>
          <a:xfrm>
            <a:off x="7715250" y="4321473"/>
            <a:ext cx="45136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6.1%</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1" name="Text 29"/>
          <p:cNvSpPr/>
          <p:nvPr/>
        </p:nvSpPr>
        <p:spPr>
          <a:xfrm>
            <a:off x="812800" y="6238280"/>
            <a:ext cx="91567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973"/>
                </a:solidFill>
                <a:effectLst/>
                <a:uLnTx/>
                <a:uFillTx/>
                <a:latin typeface="Noto Sans JP" pitchFamily="34" charset="0"/>
                <a:ea typeface="Noto Sans JP" pitchFamily="34" charset="-122"/>
                <a:cs typeface="Noto Sans JP" pitchFamily="34" charset="-120"/>
              </a:rPr>
              <a:t>回答例は発言の要旨。出典：Anthropic（2026年3月18日）</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2" name="Text 30"/>
          <p:cNvSpPr/>
          <p:nvPr/>
        </p:nvSpPr>
        <p:spPr>
          <a:xfrm>
            <a:off x="10312400" y="6238280"/>
            <a:ext cx="1066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973"/>
                </a:solidFill>
                <a:effectLst/>
                <a:uLnTx/>
                <a:uFillTx/>
                <a:latin typeface="Noto Sans JP" pitchFamily="34" charset="0"/>
                <a:ea typeface="Noto Sans JP" pitchFamily="34" charset="-122"/>
                <a:cs typeface="Noto Sans JP" pitchFamily="34" charset="-120"/>
              </a:rPr>
              <a:t>4 / 10</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200" normalizeH="0" baseline="0" noProof="0" dirty="0">
                <a:ln>
                  <a:noFill/>
                </a:ln>
                <a:solidFill>
                  <a:srgbClr val="A8441F"/>
                </a:solidFill>
                <a:effectLst/>
                <a:uLnTx/>
                <a:uFillTx/>
                <a:latin typeface="Noto Sans JP" pitchFamily="34" charset="0"/>
                <a:ea typeface="Noto Sans JP" pitchFamily="34" charset="-122"/>
                <a:cs typeface="Noto Sans JP" pitchFamily="34" charset="-120"/>
              </a:rPr>
              <a:t>AIへの懸念</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 name="Text 1"/>
          <p:cNvSpPr>
            <a:spLocks noGrp="1"/>
          </p:cNvSpPr>
          <p:nvPr>
            <p:ph type="title"/>
          </p:nvPr>
        </p:nvSpPr>
        <p:spPr>
          <a:xfrm>
            <a:off x="812800" y="1127720"/>
            <a:ext cx="10883392" cy="501650"/>
          </a:xfrm>
          <a:prstGeom prst="rect">
            <a:avLst/>
          </a:prstGeom>
          <a:noFill/>
          <a:ln/>
        </p:spPr>
        <p:txBody>
          <a:bodyPr wrap="square" lIns="0" tIns="0" rIns="0" bIns="0" rtlCol="0" anchor="t">
            <a:normAutofit/>
          </a:bodyPr>
          <a:lstStyle/>
          <a:p>
            <a:pPr marL="0" indent="0" algn="l">
              <a:lnSpc>
                <a:spcPts val="3750"/>
              </a:lnSpc>
              <a:buNone/>
            </a:pPr>
            <a:r>
              <a:rPr lang="en-US" sz="3000" b="1" i="0" dirty="0">
                <a:solidFill>
                  <a:srgbClr val="17212B"/>
                </a:solidFill>
                <a:latin typeface="Noto Serif JP" pitchFamily="18" charset="0"/>
                <a:ea typeface="Noto Serif JP" pitchFamily="18" charset="-122"/>
                <a:cs typeface="Noto Serif JP" pitchFamily="18" charset="-120"/>
              </a:rPr>
              <a:t>最大の懸念は雇用ではなく「信頼性の欠如」</a:t>
            </a:r>
            <a:endParaRPr lang="en-US" sz="3000" dirty="0"/>
          </a:p>
        </p:txBody>
      </p:sp>
      <p:sp>
        <p:nvSpPr>
          <p:cNvPr id="4" name="Text 2"/>
          <p:cNvSpPr/>
          <p:nvPr/>
        </p:nvSpPr>
        <p:spPr>
          <a:xfrm>
            <a:off x="759460" y="1908770"/>
            <a:ext cx="183134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A8441F"/>
                </a:solidFill>
                <a:effectLst/>
                <a:uLnTx/>
                <a:uFillTx/>
                <a:latin typeface="Noto Sans JP" pitchFamily="34" charset="0"/>
                <a:ea typeface="Noto Sans JP" pitchFamily="34" charset="-122"/>
                <a:cs typeface="Noto Sans JP" pitchFamily="34" charset="-120"/>
              </a:rPr>
              <a:t>信頼性の欠如（誤り）</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5" name="Shape 3"/>
          <p:cNvSpPr/>
          <p:nvPr/>
        </p:nvSpPr>
        <p:spPr>
          <a:xfrm>
            <a:off x="2717800" y="1939230"/>
            <a:ext cx="3302000" cy="152400"/>
          </a:xfrm>
          <a:prstGeom prst="rect">
            <a:avLst/>
          </a:prstGeom>
          <a:solidFill>
            <a:srgbClr val="A8441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6" name="Text 4"/>
          <p:cNvSpPr/>
          <p:nvPr/>
        </p:nvSpPr>
        <p:spPr>
          <a:xfrm>
            <a:off x="6146800" y="1908770"/>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A8441F"/>
                </a:solidFill>
                <a:effectLst/>
                <a:uLnTx/>
                <a:uFillTx/>
                <a:latin typeface="Noto Sans JP" pitchFamily="34" charset="0"/>
                <a:ea typeface="Noto Sans JP" pitchFamily="34" charset="-122"/>
                <a:cs typeface="Noto Sans JP" pitchFamily="34" charset="-120"/>
              </a:rPr>
              <a:t>26.7%</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7" name="Text 5"/>
          <p:cNvSpPr/>
          <p:nvPr/>
        </p:nvSpPr>
        <p:spPr>
          <a:xfrm>
            <a:off x="759460" y="2185591"/>
            <a:ext cx="183134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雇用と経済</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8" name="Shape 6"/>
          <p:cNvSpPr/>
          <p:nvPr/>
        </p:nvSpPr>
        <p:spPr>
          <a:xfrm>
            <a:off x="2717800" y="2216051"/>
            <a:ext cx="2755900" cy="1524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9" name="Text 7"/>
          <p:cNvSpPr/>
          <p:nvPr/>
        </p:nvSpPr>
        <p:spPr>
          <a:xfrm>
            <a:off x="5600700" y="2185591"/>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22.3%</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0" name="Text 8"/>
          <p:cNvSpPr/>
          <p:nvPr/>
        </p:nvSpPr>
        <p:spPr>
          <a:xfrm>
            <a:off x="759460" y="2462411"/>
            <a:ext cx="183134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人間の自律性・主体性</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1" name="Shape 9"/>
          <p:cNvSpPr/>
          <p:nvPr/>
        </p:nvSpPr>
        <p:spPr>
          <a:xfrm>
            <a:off x="2717800" y="2492871"/>
            <a:ext cx="2711450" cy="1524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2" name="Text 10"/>
          <p:cNvSpPr/>
          <p:nvPr/>
        </p:nvSpPr>
        <p:spPr>
          <a:xfrm>
            <a:off x="5556250" y="2462411"/>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21.9%</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3" name="Text 11"/>
          <p:cNvSpPr/>
          <p:nvPr/>
        </p:nvSpPr>
        <p:spPr>
          <a:xfrm>
            <a:off x="759460" y="2739231"/>
            <a:ext cx="183134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認知能力の衰え</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4" name="Shape 12"/>
          <p:cNvSpPr/>
          <p:nvPr/>
        </p:nvSpPr>
        <p:spPr>
          <a:xfrm>
            <a:off x="2717800" y="2769691"/>
            <a:ext cx="2012950" cy="1524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5" name="Text 13"/>
          <p:cNvSpPr/>
          <p:nvPr/>
        </p:nvSpPr>
        <p:spPr>
          <a:xfrm>
            <a:off x="4857750" y="2739231"/>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16.3%</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6" name="Text 14"/>
          <p:cNvSpPr/>
          <p:nvPr/>
        </p:nvSpPr>
        <p:spPr>
          <a:xfrm>
            <a:off x="759460" y="3016052"/>
            <a:ext cx="183134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ガバナンスの不備</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7" name="Shape 15"/>
          <p:cNvSpPr/>
          <p:nvPr/>
        </p:nvSpPr>
        <p:spPr>
          <a:xfrm>
            <a:off x="2717800" y="3046512"/>
            <a:ext cx="1816100" cy="1524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8" name="Text 16"/>
          <p:cNvSpPr/>
          <p:nvPr/>
        </p:nvSpPr>
        <p:spPr>
          <a:xfrm>
            <a:off x="4660900" y="3016052"/>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14.7%</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9" name="Text 17"/>
          <p:cNvSpPr/>
          <p:nvPr/>
        </p:nvSpPr>
        <p:spPr>
          <a:xfrm>
            <a:off x="759460" y="3292872"/>
            <a:ext cx="183134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誤情報</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0" name="Shape 18"/>
          <p:cNvSpPr/>
          <p:nvPr/>
        </p:nvSpPr>
        <p:spPr>
          <a:xfrm>
            <a:off x="2717800" y="3323332"/>
            <a:ext cx="1682750" cy="1524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21" name="Text 19"/>
          <p:cNvSpPr/>
          <p:nvPr/>
        </p:nvSpPr>
        <p:spPr>
          <a:xfrm>
            <a:off x="4527550" y="3292872"/>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13.6%</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2" name="Text 20"/>
          <p:cNvSpPr/>
          <p:nvPr/>
        </p:nvSpPr>
        <p:spPr>
          <a:xfrm>
            <a:off x="759460" y="3569692"/>
            <a:ext cx="183134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監視とプライバシー</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3" name="Shape 21"/>
          <p:cNvSpPr/>
          <p:nvPr/>
        </p:nvSpPr>
        <p:spPr>
          <a:xfrm>
            <a:off x="2717800" y="3600152"/>
            <a:ext cx="1619250" cy="1524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24" name="Text 22"/>
          <p:cNvSpPr/>
          <p:nvPr/>
        </p:nvSpPr>
        <p:spPr>
          <a:xfrm>
            <a:off x="4464050" y="3569692"/>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13.1%</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5" name="Text 23"/>
          <p:cNvSpPr/>
          <p:nvPr/>
        </p:nvSpPr>
        <p:spPr>
          <a:xfrm>
            <a:off x="759460" y="3846513"/>
            <a:ext cx="183134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悪用</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6" name="Shape 24"/>
          <p:cNvSpPr/>
          <p:nvPr/>
        </p:nvSpPr>
        <p:spPr>
          <a:xfrm>
            <a:off x="2717800" y="3876973"/>
            <a:ext cx="1606550" cy="1524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27" name="Text 25"/>
          <p:cNvSpPr/>
          <p:nvPr/>
        </p:nvSpPr>
        <p:spPr>
          <a:xfrm>
            <a:off x="4451350" y="3846513"/>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13.0%</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8" name="Text 26"/>
          <p:cNvSpPr/>
          <p:nvPr/>
        </p:nvSpPr>
        <p:spPr>
          <a:xfrm>
            <a:off x="759460" y="4123333"/>
            <a:ext cx="183134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意味と創造性の喪失</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9" name="Shape 27"/>
          <p:cNvSpPr/>
          <p:nvPr/>
        </p:nvSpPr>
        <p:spPr>
          <a:xfrm>
            <a:off x="2717800" y="4153793"/>
            <a:ext cx="1447800" cy="1524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30" name="Text 28"/>
          <p:cNvSpPr/>
          <p:nvPr/>
        </p:nvSpPr>
        <p:spPr>
          <a:xfrm>
            <a:off x="4292600" y="4123333"/>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11.7%</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1" name="Text 29"/>
          <p:cNvSpPr/>
          <p:nvPr/>
        </p:nvSpPr>
        <p:spPr>
          <a:xfrm>
            <a:off x="759460" y="4400153"/>
            <a:ext cx="183134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過剰な制限</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2" name="Shape 30"/>
          <p:cNvSpPr/>
          <p:nvPr/>
        </p:nvSpPr>
        <p:spPr>
          <a:xfrm>
            <a:off x="2717800" y="4430613"/>
            <a:ext cx="1447800" cy="1524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33" name="Text 31"/>
          <p:cNvSpPr/>
          <p:nvPr/>
        </p:nvSpPr>
        <p:spPr>
          <a:xfrm>
            <a:off x="4292600" y="4400153"/>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11.7%</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4" name="Text 32"/>
          <p:cNvSpPr/>
          <p:nvPr/>
        </p:nvSpPr>
        <p:spPr>
          <a:xfrm>
            <a:off x="759460" y="4676973"/>
            <a:ext cx="183134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依存と心の健康</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5" name="Shape 33"/>
          <p:cNvSpPr/>
          <p:nvPr/>
        </p:nvSpPr>
        <p:spPr>
          <a:xfrm>
            <a:off x="2717800" y="4707434"/>
            <a:ext cx="1384300" cy="1524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36" name="Text 34"/>
          <p:cNvSpPr/>
          <p:nvPr/>
        </p:nvSpPr>
        <p:spPr>
          <a:xfrm>
            <a:off x="4229100" y="4676973"/>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11.2%</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7" name="Text 35"/>
          <p:cNvSpPr/>
          <p:nvPr/>
        </p:nvSpPr>
        <p:spPr>
          <a:xfrm>
            <a:off x="759460" y="4953794"/>
            <a:ext cx="183134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迎合（イエスマン化）</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8" name="Shape 36"/>
          <p:cNvSpPr/>
          <p:nvPr/>
        </p:nvSpPr>
        <p:spPr>
          <a:xfrm>
            <a:off x="2717800" y="4984254"/>
            <a:ext cx="1333500" cy="1524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39" name="Text 37"/>
          <p:cNvSpPr/>
          <p:nvPr/>
        </p:nvSpPr>
        <p:spPr>
          <a:xfrm>
            <a:off x="4178300" y="4953794"/>
            <a:ext cx="55935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10.8%</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40" name="Text 38"/>
          <p:cNvSpPr/>
          <p:nvPr/>
        </p:nvSpPr>
        <p:spPr>
          <a:xfrm>
            <a:off x="759460" y="5230614"/>
            <a:ext cx="183134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存亡リスク</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41" name="Shape 39"/>
          <p:cNvSpPr/>
          <p:nvPr/>
        </p:nvSpPr>
        <p:spPr>
          <a:xfrm>
            <a:off x="2717800" y="5261074"/>
            <a:ext cx="825500" cy="1524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42" name="Text 40"/>
          <p:cNvSpPr/>
          <p:nvPr/>
        </p:nvSpPr>
        <p:spPr>
          <a:xfrm>
            <a:off x="3670300" y="5230614"/>
            <a:ext cx="45136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6.7%</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43" name="Shape 41"/>
          <p:cNvSpPr/>
          <p:nvPr/>
        </p:nvSpPr>
        <p:spPr>
          <a:xfrm>
            <a:off x="7124700" y="1908770"/>
            <a:ext cx="4254500" cy="1081980"/>
          </a:xfrm>
          <a:prstGeom prst="roundRect">
            <a:avLst>
              <a:gd name="adj" fmla="val 7043"/>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44" name="Text 42"/>
          <p:cNvSpPr/>
          <p:nvPr/>
        </p:nvSpPr>
        <p:spPr>
          <a:xfrm>
            <a:off x="7302500" y="2086570"/>
            <a:ext cx="1511300" cy="7517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572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17212B"/>
                </a:solidFill>
                <a:effectLst/>
                <a:uLnTx/>
                <a:uFillTx/>
                <a:latin typeface="Noto Serif JP" pitchFamily="18" charset="0"/>
                <a:ea typeface="Noto Serif JP" pitchFamily="18" charset="-122"/>
                <a:cs typeface="Noto Serif JP" pitchFamily="18" charset="-120"/>
              </a:rPr>
              <a:t>2.3</a:t>
            </a:r>
            <a:endParaRPr kumimoji="0" lang="en-US" sz="5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45" name="Text 43"/>
          <p:cNvSpPr/>
          <p:nvPr/>
        </p:nvSpPr>
        <p:spPr>
          <a:xfrm>
            <a:off x="8940800" y="2335411"/>
            <a:ext cx="2438400" cy="254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1人あたりが挙げた懸念の平均数</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46" name="Shape 44"/>
          <p:cNvSpPr/>
          <p:nvPr/>
        </p:nvSpPr>
        <p:spPr>
          <a:xfrm>
            <a:off x="7124700" y="3143151"/>
            <a:ext cx="4254500" cy="1081980"/>
          </a:xfrm>
          <a:prstGeom prst="roundRect">
            <a:avLst>
              <a:gd name="adj" fmla="val 7043"/>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47" name="Text 45"/>
          <p:cNvSpPr/>
          <p:nvPr/>
        </p:nvSpPr>
        <p:spPr>
          <a:xfrm>
            <a:off x="7302500" y="3320951"/>
            <a:ext cx="1511300" cy="7517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572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17212B"/>
                </a:solidFill>
                <a:effectLst/>
                <a:uLnTx/>
                <a:uFillTx/>
                <a:latin typeface="Noto Serif JP" pitchFamily="18" charset="0"/>
                <a:ea typeface="Noto Serif JP" pitchFamily="18" charset="-122"/>
                <a:cs typeface="Noto Serif JP" pitchFamily="18" charset="-120"/>
              </a:rPr>
              <a:t>11%</a:t>
            </a:r>
            <a:endParaRPr kumimoji="0" lang="en-US" sz="5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48" name="Text 46"/>
          <p:cNvSpPr/>
          <p:nvPr/>
        </p:nvSpPr>
        <p:spPr>
          <a:xfrm>
            <a:off x="8940800" y="3569791"/>
            <a:ext cx="2377440" cy="254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懸念を一つも挙げなかった人</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49" name="Shape 47"/>
          <p:cNvSpPr/>
          <p:nvPr/>
        </p:nvSpPr>
        <p:spPr>
          <a:xfrm>
            <a:off x="7124700" y="4377531"/>
            <a:ext cx="4254500" cy="1193800"/>
          </a:xfrm>
          <a:prstGeom prst="roundRect">
            <a:avLst>
              <a:gd name="adj" fmla="val 6383"/>
            </a:avLst>
          </a:prstGeom>
          <a:solidFill>
            <a:srgbClr val="17212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50" name="Text 48"/>
          <p:cNvSpPr/>
          <p:nvPr/>
        </p:nvSpPr>
        <p:spPr>
          <a:xfrm>
            <a:off x="7302500" y="4555331"/>
            <a:ext cx="4015867" cy="355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6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9A07F"/>
                </a:solidFill>
                <a:effectLst/>
                <a:uLnTx/>
                <a:uFillTx/>
                <a:latin typeface="Noto Serif JP" pitchFamily="18" charset="0"/>
                <a:ea typeface="Noto Serif JP" pitchFamily="18" charset="-122"/>
                <a:cs typeface="Noto Serif JP" pitchFamily="18" charset="-120"/>
              </a:rPr>
              <a:t>79%は実体験</a:t>
            </a:r>
            <a:endParaRPr kumimoji="0" lang="en-US" sz="20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51" name="Text 49"/>
          <p:cNvSpPr/>
          <p:nvPr/>
        </p:nvSpPr>
        <p:spPr>
          <a:xfrm>
            <a:off x="7302500" y="4936331"/>
            <a:ext cx="4015867" cy="482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6F3EC"/>
                </a:solidFill>
                <a:effectLst/>
                <a:uLnTx/>
                <a:uFillTx/>
                <a:latin typeface="Noto Sans JP" pitchFamily="34" charset="0"/>
                <a:ea typeface="Noto Sans JP" pitchFamily="34" charset="-122"/>
                <a:cs typeface="Noto Sans JP" pitchFamily="34" charset="-120"/>
              </a:rPr>
              <a:t>信頼性の害を語った人の大半は、誤りを自分で目の当たりにしていた</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52" name="Text 50"/>
          <p:cNvSpPr/>
          <p:nvPr/>
        </p:nvSpPr>
        <p:spPr>
          <a:xfrm>
            <a:off x="812800" y="6238280"/>
            <a:ext cx="91567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973"/>
                </a:solidFill>
                <a:effectLst/>
                <a:uLnTx/>
                <a:uFillTx/>
                <a:latin typeface="Noto Sans JP" pitchFamily="34" charset="0"/>
                <a:ea typeface="Noto Sans JP" pitchFamily="34" charset="-122"/>
                <a:cs typeface="Noto Sans JP" pitchFamily="34" charset="-120"/>
              </a:rPr>
              <a:t>懸念は複数ラベル可のため合計は100%を超える。出典：Anthropic（2026年3月18日）</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53" name="Text 51"/>
          <p:cNvSpPr/>
          <p:nvPr/>
        </p:nvSpPr>
        <p:spPr>
          <a:xfrm>
            <a:off x="10312400" y="6238280"/>
            <a:ext cx="1066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973"/>
                </a:solidFill>
                <a:effectLst/>
                <a:uLnTx/>
                <a:uFillTx/>
                <a:latin typeface="Noto Sans JP" pitchFamily="34" charset="0"/>
                <a:ea typeface="Noto Sans JP" pitchFamily="34" charset="-122"/>
                <a:cs typeface="Noto Sans JP" pitchFamily="34" charset="-120"/>
              </a:rPr>
              <a:t>5 / 10</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200" normalizeH="0" baseline="0" noProof="0" dirty="0">
                <a:ln>
                  <a:noFill/>
                </a:ln>
                <a:solidFill>
                  <a:srgbClr val="A8441F"/>
                </a:solidFill>
                <a:effectLst/>
                <a:uLnTx/>
                <a:uFillTx/>
                <a:latin typeface="Noto Sans JP" pitchFamily="34" charset="0"/>
                <a:ea typeface="Noto Sans JP" pitchFamily="34" charset="-122"/>
                <a:cs typeface="Noto Sans JP" pitchFamily="34" charset="-120"/>
              </a:rPr>
              <a:t>光と影</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 name="Text 1"/>
          <p:cNvSpPr>
            <a:spLocks noGrp="1"/>
          </p:cNvSpPr>
          <p:nvPr>
            <p:ph type="title"/>
          </p:nvPr>
        </p:nvSpPr>
        <p:spPr>
          <a:xfrm>
            <a:off x="812800" y="1127720"/>
            <a:ext cx="10883392" cy="501650"/>
          </a:xfrm>
          <a:prstGeom prst="rect">
            <a:avLst/>
          </a:prstGeom>
          <a:noFill/>
          <a:ln/>
        </p:spPr>
        <p:txBody>
          <a:bodyPr wrap="square" lIns="0" tIns="0" rIns="0" bIns="0" rtlCol="0" anchor="t">
            <a:normAutofit/>
          </a:bodyPr>
          <a:lstStyle/>
          <a:p>
            <a:pPr marL="0" indent="0" algn="l">
              <a:lnSpc>
                <a:spcPts val="3750"/>
              </a:lnSpc>
              <a:buNone/>
            </a:pPr>
            <a:r>
              <a:rPr lang="en-US" sz="3000" b="1" i="0" dirty="0">
                <a:solidFill>
                  <a:srgbClr val="17212B"/>
                </a:solidFill>
                <a:latin typeface="Noto Serif JP" pitchFamily="18" charset="0"/>
                <a:ea typeface="Noto Serif JP" pitchFamily="18" charset="-122"/>
                <a:cs typeface="Noto Serif JP" pitchFamily="18" charset="-120"/>
              </a:rPr>
              <a:t>恩恵と懸念は、同じ人の中に同居している</a:t>
            </a:r>
            <a:endParaRPr lang="en-US" sz="3000" dirty="0"/>
          </a:p>
        </p:txBody>
      </p:sp>
      <p:sp>
        <p:nvSpPr>
          <p:cNvPr id="4" name="Text 2"/>
          <p:cNvSpPr/>
          <p:nvPr/>
        </p:nvSpPr>
        <p:spPr>
          <a:xfrm>
            <a:off x="1165987" y="1908770"/>
            <a:ext cx="4879213"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5F7D"/>
                </a:solidFill>
                <a:effectLst/>
                <a:uLnTx/>
                <a:uFillTx/>
                <a:latin typeface="Noto Sans JP" pitchFamily="34" charset="0"/>
                <a:ea typeface="Noto Sans JP" pitchFamily="34" charset="-122"/>
                <a:cs typeface="Noto Sans JP" pitchFamily="34" charset="-120"/>
              </a:rPr>
              <a:t>恩恵として言及した人</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5" name="Text 3"/>
          <p:cNvSpPr/>
          <p:nvPr/>
        </p:nvSpPr>
        <p:spPr>
          <a:xfrm>
            <a:off x="6146800" y="1908770"/>
            <a:ext cx="4879213"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A8441F"/>
                </a:solidFill>
                <a:effectLst/>
                <a:uLnTx/>
                <a:uFillTx/>
                <a:latin typeface="Noto Sans JP" pitchFamily="34" charset="0"/>
                <a:ea typeface="Noto Sans JP" pitchFamily="34" charset="-122"/>
                <a:cs typeface="Noto Sans JP" pitchFamily="34" charset="-120"/>
              </a:rPr>
              <a:t>懸念として言及した人</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6" name="Text 4"/>
          <p:cNvSpPr/>
          <p:nvPr/>
        </p:nvSpPr>
        <p:spPr>
          <a:xfrm>
            <a:off x="1245235" y="2269430"/>
            <a:ext cx="2158365"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学習 </a:t>
            </a: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33%</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7" name="Shape 5"/>
          <p:cNvSpPr/>
          <p:nvPr/>
        </p:nvSpPr>
        <p:spPr>
          <a:xfrm>
            <a:off x="4368800" y="2261791"/>
            <a:ext cx="1676400" cy="2286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8" name="Shape 6"/>
          <p:cNvSpPr/>
          <p:nvPr/>
        </p:nvSpPr>
        <p:spPr>
          <a:xfrm>
            <a:off x="6146800" y="2261791"/>
            <a:ext cx="863600" cy="228600"/>
          </a:xfrm>
          <a:prstGeom prst="rect">
            <a:avLst/>
          </a:prstGeom>
          <a:solidFill>
            <a:srgbClr val="A8441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9" name="Text 7"/>
          <p:cNvSpPr/>
          <p:nvPr/>
        </p:nvSpPr>
        <p:spPr>
          <a:xfrm>
            <a:off x="8788400" y="2269430"/>
            <a:ext cx="215836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17%</a:t>
            </a: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 認知能力の衰え</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0" name="Text 8"/>
          <p:cNvSpPr/>
          <p:nvPr/>
        </p:nvSpPr>
        <p:spPr>
          <a:xfrm>
            <a:off x="1245235" y="2637730"/>
            <a:ext cx="2158365"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より良い意思決定 </a:t>
            </a: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22%</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1" name="Shape 9"/>
          <p:cNvSpPr/>
          <p:nvPr/>
        </p:nvSpPr>
        <p:spPr>
          <a:xfrm>
            <a:off x="4927600" y="2630091"/>
            <a:ext cx="1117600" cy="2286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2" name="Shape 10"/>
          <p:cNvSpPr/>
          <p:nvPr/>
        </p:nvSpPr>
        <p:spPr>
          <a:xfrm>
            <a:off x="6146800" y="2630091"/>
            <a:ext cx="1879600" cy="228600"/>
          </a:xfrm>
          <a:prstGeom prst="rect">
            <a:avLst/>
          </a:prstGeom>
          <a:solidFill>
            <a:srgbClr val="A8441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3" name="Text 11"/>
          <p:cNvSpPr/>
          <p:nvPr/>
        </p:nvSpPr>
        <p:spPr>
          <a:xfrm>
            <a:off x="8788400" y="2637730"/>
            <a:ext cx="215836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37%</a:t>
            </a: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 信頼性の欠如</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4" name="Text 12"/>
          <p:cNvSpPr/>
          <p:nvPr/>
        </p:nvSpPr>
        <p:spPr>
          <a:xfrm>
            <a:off x="1245235" y="3006030"/>
            <a:ext cx="2158365"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感情面の支え </a:t>
            </a: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16%</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5" name="Shape 13"/>
          <p:cNvSpPr/>
          <p:nvPr/>
        </p:nvSpPr>
        <p:spPr>
          <a:xfrm>
            <a:off x="5232400" y="2998391"/>
            <a:ext cx="812800" cy="2286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6" name="Shape 14"/>
          <p:cNvSpPr/>
          <p:nvPr/>
        </p:nvSpPr>
        <p:spPr>
          <a:xfrm>
            <a:off x="6146800" y="2998391"/>
            <a:ext cx="609600" cy="228600"/>
          </a:xfrm>
          <a:prstGeom prst="rect">
            <a:avLst/>
          </a:prstGeom>
          <a:solidFill>
            <a:srgbClr val="A8441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7" name="Text 15"/>
          <p:cNvSpPr/>
          <p:nvPr/>
        </p:nvSpPr>
        <p:spPr>
          <a:xfrm>
            <a:off x="8788400" y="3006030"/>
            <a:ext cx="215836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12%</a:t>
            </a: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 感情的な依存</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8" name="Text 16"/>
          <p:cNvSpPr/>
          <p:nvPr/>
        </p:nvSpPr>
        <p:spPr>
          <a:xfrm>
            <a:off x="1245235" y="3374330"/>
            <a:ext cx="2158365"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時間の節約 </a:t>
            </a: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50%</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9" name="Shape 17"/>
          <p:cNvSpPr/>
          <p:nvPr/>
        </p:nvSpPr>
        <p:spPr>
          <a:xfrm>
            <a:off x="3505200" y="3366691"/>
            <a:ext cx="2540000" cy="2286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20" name="Shape 18"/>
          <p:cNvSpPr/>
          <p:nvPr/>
        </p:nvSpPr>
        <p:spPr>
          <a:xfrm>
            <a:off x="6146800" y="3366691"/>
            <a:ext cx="914400" cy="228600"/>
          </a:xfrm>
          <a:prstGeom prst="rect">
            <a:avLst/>
          </a:prstGeom>
          <a:solidFill>
            <a:srgbClr val="A8441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21" name="Text 19"/>
          <p:cNvSpPr/>
          <p:nvPr/>
        </p:nvSpPr>
        <p:spPr>
          <a:xfrm>
            <a:off x="8788400" y="3374330"/>
            <a:ext cx="215836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18%</a:t>
            </a: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 見かけだけの生産性</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2" name="Text 20"/>
          <p:cNvSpPr/>
          <p:nvPr/>
        </p:nvSpPr>
        <p:spPr>
          <a:xfrm>
            <a:off x="1245235" y="3742630"/>
            <a:ext cx="2158365"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経済的な力の獲得 </a:t>
            </a: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28%</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3" name="Shape 21"/>
          <p:cNvSpPr/>
          <p:nvPr/>
        </p:nvSpPr>
        <p:spPr>
          <a:xfrm>
            <a:off x="4622800" y="3734991"/>
            <a:ext cx="1422400" cy="228600"/>
          </a:xfrm>
          <a:prstGeom prst="rect">
            <a:avLst/>
          </a:prstGeom>
          <a:solidFill>
            <a:srgbClr val="1F5F7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24" name="Shape 22"/>
          <p:cNvSpPr/>
          <p:nvPr/>
        </p:nvSpPr>
        <p:spPr>
          <a:xfrm>
            <a:off x="6146800" y="3734991"/>
            <a:ext cx="914400" cy="228600"/>
          </a:xfrm>
          <a:prstGeom prst="rect">
            <a:avLst/>
          </a:prstGeom>
          <a:solidFill>
            <a:srgbClr val="A8441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25" name="Text 23"/>
          <p:cNvSpPr/>
          <p:nvPr/>
        </p:nvSpPr>
        <p:spPr>
          <a:xfrm>
            <a:off x="8788400" y="3742630"/>
            <a:ext cx="215836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18%</a:t>
            </a: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 経済的な排除・失職</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6" name="Shape 24"/>
          <p:cNvSpPr/>
          <p:nvPr/>
        </p:nvSpPr>
        <p:spPr>
          <a:xfrm>
            <a:off x="812800" y="4268391"/>
            <a:ext cx="5181600" cy="869950"/>
          </a:xfrm>
          <a:prstGeom prst="roundRect">
            <a:avLst>
              <a:gd name="adj" fmla="val 8759"/>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27" name="Text 25"/>
          <p:cNvSpPr/>
          <p:nvPr/>
        </p:nvSpPr>
        <p:spPr>
          <a:xfrm>
            <a:off x="990600" y="4420791"/>
            <a:ext cx="4970780"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得ている人ほど、裏面も恐れる</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8" name="Text 26"/>
          <p:cNvSpPr/>
          <p:nvPr/>
        </p:nvSpPr>
        <p:spPr>
          <a:xfrm>
            <a:off x="990600" y="4757341"/>
            <a:ext cx="4970780" cy="254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525C"/>
                </a:solidFill>
                <a:effectLst/>
                <a:uLnTx/>
                <a:uFillTx/>
                <a:latin typeface="Noto Sans JP" pitchFamily="34" charset="0"/>
                <a:ea typeface="Noto Sans JP" pitchFamily="34" charset="-122"/>
                <a:cs typeface="Noto Sans JP" pitchFamily="34" charset="-120"/>
              </a:rPr>
              <a:t>感情面の支えを評価する人は、依存を恐れる割合が3倍</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9" name="Shape 27"/>
          <p:cNvSpPr/>
          <p:nvPr/>
        </p:nvSpPr>
        <p:spPr>
          <a:xfrm>
            <a:off x="6197600" y="4268391"/>
            <a:ext cx="5181600" cy="869950"/>
          </a:xfrm>
          <a:prstGeom prst="roundRect">
            <a:avLst>
              <a:gd name="adj" fmla="val 8759"/>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30" name="Text 28"/>
          <p:cNvSpPr/>
          <p:nvPr/>
        </p:nvSpPr>
        <p:spPr>
          <a:xfrm>
            <a:off x="6375400" y="4420791"/>
            <a:ext cx="4970780"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懸念が恩恵を上回るのは1組だけ</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1" name="Text 29"/>
          <p:cNvSpPr/>
          <p:nvPr/>
        </p:nvSpPr>
        <p:spPr>
          <a:xfrm>
            <a:off x="6375400" y="4757341"/>
            <a:ext cx="4970780" cy="254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525C"/>
                </a:solidFill>
                <a:effectLst/>
                <a:uLnTx/>
                <a:uFillTx/>
                <a:latin typeface="Noto Sans JP" pitchFamily="34" charset="0"/>
                <a:ea typeface="Noto Sans JP" pitchFamily="34" charset="-122"/>
                <a:cs typeface="Noto Sans JP" pitchFamily="34" charset="-120"/>
              </a:rPr>
              <a:t>意思決定と信頼性。弁護士のほぼ半数が誤りを実体験</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2" name="Text 30"/>
          <p:cNvSpPr/>
          <p:nvPr/>
        </p:nvSpPr>
        <p:spPr>
          <a:xfrm>
            <a:off x="812800" y="6238280"/>
            <a:ext cx="91567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973"/>
                </a:solidFill>
                <a:effectLst/>
                <a:uLnTx/>
                <a:uFillTx/>
                <a:latin typeface="Noto Sans JP" pitchFamily="34" charset="0"/>
                <a:ea typeface="Noto Sans JP" pitchFamily="34" charset="-122"/>
                <a:cs typeface="Noto Sans JP" pitchFamily="34" charset="-120"/>
              </a:rPr>
              <a:t>数値は各テーマに言及した回答者の割合。出典：Anthropic（2026年3月18日）</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3" name="Text 31"/>
          <p:cNvSpPr/>
          <p:nvPr/>
        </p:nvSpPr>
        <p:spPr>
          <a:xfrm>
            <a:off x="10312400" y="6238280"/>
            <a:ext cx="1066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973"/>
                </a:solidFill>
                <a:effectLst/>
                <a:uLnTx/>
                <a:uFillTx/>
                <a:latin typeface="Noto Sans JP" pitchFamily="34" charset="0"/>
                <a:ea typeface="Noto Sans JP" pitchFamily="34" charset="-122"/>
                <a:cs typeface="Noto Sans JP" pitchFamily="34" charset="-120"/>
              </a:rPr>
              <a:t>6 / 10</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200" normalizeH="0" baseline="0" noProof="0" dirty="0">
                <a:ln>
                  <a:noFill/>
                </a:ln>
                <a:solidFill>
                  <a:srgbClr val="A8441F"/>
                </a:solidFill>
                <a:effectLst/>
                <a:uLnTx/>
                <a:uFillTx/>
                <a:latin typeface="Noto Sans JP" pitchFamily="34" charset="0"/>
                <a:ea typeface="Noto Sans JP" pitchFamily="34" charset="-122"/>
                <a:cs typeface="Noto Sans JP" pitchFamily="34" charset="-120"/>
              </a:rPr>
              <a:t>地域による違い</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 name="Text 1"/>
          <p:cNvSpPr>
            <a:spLocks noGrp="1"/>
          </p:cNvSpPr>
          <p:nvPr>
            <p:ph type="title"/>
          </p:nvPr>
        </p:nvSpPr>
        <p:spPr>
          <a:xfrm>
            <a:off x="812800" y="1127720"/>
            <a:ext cx="10883392" cy="501650"/>
          </a:xfrm>
          <a:prstGeom prst="rect">
            <a:avLst/>
          </a:prstGeom>
          <a:noFill/>
          <a:ln/>
        </p:spPr>
        <p:txBody>
          <a:bodyPr wrap="square" lIns="0" tIns="0" rIns="0" bIns="0" rtlCol="0" anchor="t">
            <a:normAutofit/>
          </a:bodyPr>
          <a:lstStyle/>
          <a:p>
            <a:pPr marL="0" indent="0" algn="l">
              <a:lnSpc>
                <a:spcPts val="3750"/>
              </a:lnSpc>
              <a:buNone/>
            </a:pPr>
            <a:r>
              <a:rPr lang="en-US" sz="3000" b="1" i="0" dirty="0">
                <a:solidFill>
                  <a:srgbClr val="17212B"/>
                </a:solidFill>
                <a:latin typeface="Noto Serif JP" pitchFamily="18" charset="0"/>
                <a:ea typeface="Noto Serif JP" pitchFamily="18" charset="-122"/>
                <a:cs typeface="Noto Serif JP" pitchFamily="18" charset="-120"/>
              </a:rPr>
              <a:t>全ての国で肯定が過半、ただし懸念の中身は異なる</a:t>
            </a:r>
            <a:endParaRPr lang="en-US" sz="3000" dirty="0"/>
          </a:p>
        </p:txBody>
      </p:sp>
      <p:sp>
        <p:nvSpPr>
          <p:cNvPr id="4" name="Text 2"/>
          <p:cNvSpPr/>
          <p:nvPr/>
        </p:nvSpPr>
        <p:spPr>
          <a:xfrm>
            <a:off x="812800" y="1908770"/>
            <a:ext cx="3139440" cy="7517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572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A8441F"/>
                </a:solidFill>
                <a:effectLst/>
                <a:uLnTx/>
                <a:uFillTx/>
                <a:latin typeface="Noto Serif JP" pitchFamily="18" charset="0"/>
                <a:ea typeface="Noto Serif JP" pitchFamily="18" charset="-122"/>
                <a:cs typeface="Noto Serif JP" pitchFamily="18" charset="-120"/>
              </a:rPr>
              <a:t>67%</a:t>
            </a:r>
            <a:endParaRPr kumimoji="0" lang="en-US" sz="5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5" name="Text 3"/>
          <p:cNvSpPr/>
          <p:nvPr/>
        </p:nvSpPr>
        <p:spPr>
          <a:xfrm>
            <a:off x="812800" y="2736751"/>
            <a:ext cx="3139440" cy="9398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4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世界全体でAIに肯定的な感情を示した人。60%を下回る国は一つもない</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6" name="Shape 4"/>
          <p:cNvSpPr/>
          <p:nvPr/>
        </p:nvSpPr>
        <p:spPr>
          <a:xfrm>
            <a:off x="4267200" y="1908770"/>
            <a:ext cx="3454400" cy="1358900"/>
          </a:xfrm>
          <a:prstGeom prst="roundRect">
            <a:avLst>
              <a:gd name="adj" fmla="val 5607"/>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7" name="Text 5"/>
          <p:cNvSpPr/>
          <p:nvPr/>
        </p:nvSpPr>
        <p:spPr>
          <a:xfrm>
            <a:off x="4445000" y="2086570"/>
            <a:ext cx="3191764" cy="2921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低・中所得国</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8" name="Text 6"/>
          <p:cNvSpPr/>
          <p:nvPr/>
        </p:nvSpPr>
        <p:spPr>
          <a:xfrm>
            <a:off x="4445000" y="2404070"/>
            <a:ext cx="3191764" cy="7112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525C"/>
                </a:solidFill>
                <a:effectLst/>
                <a:uLnTx/>
                <a:uFillTx/>
                <a:latin typeface="Noto Sans JP" pitchFamily="34" charset="0"/>
                <a:ea typeface="Noto Sans JP" pitchFamily="34" charset="-122"/>
                <a:cs typeface="Noto Sans JP" pitchFamily="34" charset="-120"/>
              </a:rPr>
              <a:t>平均より一貫して肯定的。新技術を脅威よりも「上るためのはしご」と捉え、起業への期待が強い</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9" name="Shape 7"/>
          <p:cNvSpPr/>
          <p:nvPr/>
        </p:nvSpPr>
        <p:spPr>
          <a:xfrm>
            <a:off x="7924800" y="1908770"/>
            <a:ext cx="3454400" cy="1358900"/>
          </a:xfrm>
          <a:prstGeom prst="roundRect">
            <a:avLst>
              <a:gd name="adj" fmla="val 5607"/>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0" name="Text 8"/>
          <p:cNvSpPr/>
          <p:nvPr/>
        </p:nvSpPr>
        <p:spPr>
          <a:xfrm>
            <a:off x="8102600" y="2086570"/>
            <a:ext cx="3191764" cy="2921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北米・オセアニア</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1" name="Text 9"/>
          <p:cNvSpPr/>
          <p:nvPr/>
        </p:nvSpPr>
        <p:spPr>
          <a:xfrm>
            <a:off x="8102600" y="2404070"/>
            <a:ext cx="3191764" cy="482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525C"/>
                </a:solidFill>
                <a:effectLst/>
                <a:uLnTx/>
                <a:uFillTx/>
                <a:latin typeface="Noto Sans JP" pitchFamily="34" charset="0"/>
                <a:ea typeface="Noto Sans JP" pitchFamily="34" charset="-122"/>
                <a:cs typeface="Noto Sans JP" pitchFamily="34" charset="-120"/>
              </a:rPr>
              <a:t>ガバナンスの不備への懸念が高い（18%・19%、世界全体は15%）</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2" name="Shape 10"/>
          <p:cNvSpPr/>
          <p:nvPr/>
        </p:nvSpPr>
        <p:spPr>
          <a:xfrm>
            <a:off x="4267200" y="3470870"/>
            <a:ext cx="3454400" cy="1130300"/>
          </a:xfrm>
          <a:prstGeom prst="roundRect">
            <a:avLst>
              <a:gd name="adj" fmla="val 6742"/>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3" name="Text 11"/>
          <p:cNvSpPr/>
          <p:nvPr/>
        </p:nvSpPr>
        <p:spPr>
          <a:xfrm>
            <a:off x="4445000" y="3648670"/>
            <a:ext cx="3191764" cy="2921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西ヨーロッパ</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4" name="Text 12"/>
          <p:cNvSpPr/>
          <p:nvPr/>
        </p:nvSpPr>
        <p:spPr>
          <a:xfrm>
            <a:off x="4445000" y="3966170"/>
            <a:ext cx="3191764" cy="254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525C"/>
                </a:solidFill>
                <a:effectLst/>
                <a:uLnTx/>
                <a:uFillTx/>
                <a:latin typeface="Noto Sans JP" pitchFamily="34" charset="0"/>
                <a:ea typeface="Noto Sans JP" pitchFamily="34" charset="-122"/>
                <a:cs typeface="Noto Sans JP" pitchFamily="34" charset="-120"/>
              </a:rPr>
              <a:t>際立つ懸念は監視とプライバシー（17%）</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5" name="Shape 13"/>
          <p:cNvSpPr/>
          <p:nvPr/>
        </p:nvSpPr>
        <p:spPr>
          <a:xfrm>
            <a:off x="7924800" y="3470870"/>
            <a:ext cx="3454400" cy="1130300"/>
          </a:xfrm>
          <a:prstGeom prst="roundRect">
            <a:avLst>
              <a:gd name="adj" fmla="val 6742"/>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6" name="Text 14"/>
          <p:cNvSpPr/>
          <p:nvPr/>
        </p:nvSpPr>
        <p:spPr>
          <a:xfrm>
            <a:off x="8102600" y="3648670"/>
            <a:ext cx="3191764" cy="2921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東アジア</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7" name="Text 15"/>
          <p:cNvSpPr/>
          <p:nvPr/>
        </p:nvSpPr>
        <p:spPr>
          <a:xfrm>
            <a:off x="8102600" y="3966170"/>
            <a:ext cx="3191764" cy="482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525C"/>
                </a:solidFill>
                <a:effectLst/>
                <a:uLnTx/>
                <a:uFillTx/>
                <a:latin typeface="Noto Sans JP" pitchFamily="34" charset="0"/>
                <a:ea typeface="Noto Sans JP" pitchFamily="34" charset="-122"/>
                <a:cs typeface="Noto Sans JP" pitchFamily="34" charset="-120"/>
              </a:rPr>
              <a:t>ガバナンス・監視への懸念は全地域で最低。認知能力の衰えと意味の喪失が上回る</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8" name="Text 16"/>
          <p:cNvSpPr/>
          <p:nvPr/>
        </p:nvSpPr>
        <p:spPr>
          <a:xfrm>
            <a:off x="812800" y="4804370"/>
            <a:ext cx="10566400" cy="590550"/>
          </a:xfrm>
          <a:prstGeom prst="roundRect">
            <a:avLst>
              <a:gd name="adj" fmla="val 12903"/>
            </a:avLst>
          </a:prstGeom>
          <a:solidFill>
            <a:srgbClr val="17212B"/>
          </a:solidFill>
          <a:ln/>
        </p:spPr>
        <p:txBody>
          <a:bodyPr wrap="square" lIns="180882" tIns="130082" rIns="0" bIns="104682"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6F3EC"/>
                </a:solidFill>
                <a:effectLst/>
                <a:uLnTx/>
                <a:uFillTx/>
                <a:latin typeface="Noto Sans JP" pitchFamily="34" charset="0"/>
                <a:ea typeface="Noto Sans JP" pitchFamily="34" charset="-122"/>
                <a:cs typeface="Noto Sans JP" pitchFamily="34" charset="-120"/>
              </a:rPr>
              <a:t>AIへの評価を最も強く左右したのは、</a:t>
            </a:r>
            <a:r>
              <a:rPr kumimoji="0" lang="en-US" sz="1500" b="1" i="0" u="none" strike="noStrike" kern="1200" cap="none" spc="0" normalizeH="0" baseline="0" noProof="0" dirty="0">
                <a:ln>
                  <a:noFill/>
                </a:ln>
                <a:solidFill>
                  <a:srgbClr val="F6F3EC"/>
                </a:solidFill>
                <a:effectLst/>
                <a:uLnTx/>
                <a:uFillTx/>
                <a:latin typeface="Noto Sans JP" pitchFamily="34" charset="0"/>
                <a:ea typeface="Noto Sans JP" pitchFamily="34" charset="-122"/>
                <a:cs typeface="Noto Sans JP" pitchFamily="34" charset="-120"/>
              </a:rPr>
              <a:t>雇用と経済への懸念</a:t>
            </a:r>
            <a:r>
              <a:rPr kumimoji="0" lang="en-US" sz="1500" b="0" i="0" u="none" strike="noStrike" kern="1200" cap="none" spc="0" normalizeH="0" baseline="0" noProof="0" dirty="0">
                <a:ln>
                  <a:noFill/>
                </a:ln>
                <a:solidFill>
                  <a:srgbClr val="F6F3EC"/>
                </a:solidFill>
                <a:effectLst/>
                <a:uLnTx/>
                <a:uFillTx/>
                <a:latin typeface="Noto Sans JP" pitchFamily="34" charset="0"/>
                <a:ea typeface="Noto Sans JP" pitchFamily="34" charset="-122"/>
                <a:cs typeface="Noto Sans JP" pitchFamily="34" charset="-120"/>
              </a:rPr>
              <a:t>だった</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9" name="Text 17"/>
          <p:cNvSpPr/>
          <p:nvPr/>
        </p:nvSpPr>
        <p:spPr>
          <a:xfrm>
            <a:off x="812800" y="6238280"/>
            <a:ext cx="91567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973"/>
                </a:solidFill>
                <a:effectLst/>
                <a:uLnTx/>
                <a:uFillTx/>
                <a:latin typeface="Noto Sans JP" pitchFamily="34" charset="0"/>
                <a:ea typeface="Noto Sans JP" pitchFamily="34" charset="-122"/>
                <a:cs typeface="Noto Sans JP" pitchFamily="34" charset="-120"/>
              </a:rPr>
              <a:t>出典：Anthropic（2026年3月18日）</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0" name="Text 18"/>
          <p:cNvSpPr/>
          <p:nvPr/>
        </p:nvSpPr>
        <p:spPr>
          <a:xfrm>
            <a:off x="10312400" y="6238280"/>
            <a:ext cx="1066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973"/>
                </a:solidFill>
                <a:effectLst/>
                <a:uLnTx/>
                <a:uFillTx/>
                <a:latin typeface="Noto Sans JP" pitchFamily="34" charset="0"/>
                <a:ea typeface="Noto Sans JP" pitchFamily="34" charset="-122"/>
                <a:cs typeface="Noto Sans JP" pitchFamily="34" charset="-120"/>
              </a:rPr>
              <a:t>7 / 10</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200" normalizeH="0" baseline="0" noProof="0" dirty="0">
                <a:ln>
                  <a:noFill/>
                </a:ln>
                <a:solidFill>
                  <a:srgbClr val="A8441F"/>
                </a:solidFill>
                <a:effectLst/>
                <a:uLnTx/>
                <a:uFillTx/>
                <a:latin typeface="Noto Sans JP" pitchFamily="34" charset="0"/>
                <a:ea typeface="Noto Sans JP" pitchFamily="34" charset="-122"/>
                <a:cs typeface="Noto Sans JP" pitchFamily="34" charset="-120"/>
              </a:rPr>
              <a:t>東アジアと日本</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 name="Text 1"/>
          <p:cNvSpPr>
            <a:spLocks noGrp="1"/>
          </p:cNvSpPr>
          <p:nvPr>
            <p:ph type="title"/>
          </p:nvPr>
        </p:nvSpPr>
        <p:spPr>
          <a:xfrm>
            <a:off x="812800" y="1127720"/>
            <a:ext cx="10883392" cy="501650"/>
          </a:xfrm>
          <a:prstGeom prst="rect">
            <a:avLst/>
          </a:prstGeom>
          <a:noFill/>
          <a:ln/>
        </p:spPr>
        <p:txBody>
          <a:bodyPr wrap="square" lIns="0" tIns="0" rIns="0" bIns="0" rtlCol="0" anchor="t">
            <a:normAutofit/>
          </a:bodyPr>
          <a:lstStyle/>
          <a:p>
            <a:pPr marL="0" indent="0" algn="l">
              <a:lnSpc>
                <a:spcPts val="3750"/>
              </a:lnSpc>
              <a:buNone/>
            </a:pPr>
            <a:r>
              <a:rPr lang="en-US" sz="3000" b="1" i="0" dirty="0">
                <a:solidFill>
                  <a:srgbClr val="17212B"/>
                </a:solidFill>
                <a:latin typeface="Noto Serif JP" pitchFamily="18" charset="0"/>
                <a:ea typeface="Noto Serif JP" pitchFamily="18" charset="-122"/>
                <a:cs typeface="Noto Serif JP" pitchFamily="18" charset="-120"/>
              </a:rPr>
              <a:t>東アジアの関心は「統制」より「自分への影響」</a:t>
            </a:r>
            <a:endParaRPr lang="en-US" sz="3000" dirty="0"/>
          </a:p>
        </p:txBody>
      </p:sp>
      <p:sp>
        <p:nvSpPr>
          <p:cNvPr id="4" name="Shape 2"/>
          <p:cNvSpPr/>
          <p:nvPr/>
        </p:nvSpPr>
        <p:spPr>
          <a:xfrm>
            <a:off x="812800" y="1908770"/>
            <a:ext cx="2489200" cy="1894780"/>
          </a:xfrm>
          <a:prstGeom prst="roundRect">
            <a:avLst>
              <a:gd name="adj" fmla="val 4022"/>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5" name="Text 3"/>
          <p:cNvSpPr/>
          <p:nvPr/>
        </p:nvSpPr>
        <p:spPr>
          <a:xfrm>
            <a:off x="1016000" y="2111970"/>
            <a:ext cx="2145284" cy="7517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572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1F5F7D"/>
                </a:solidFill>
                <a:effectLst/>
                <a:uLnTx/>
                <a:uFillTx/>
                <a:latin typeface="Noto Serif JP" pitchFamily="18" charset="0"/>
                <a:ea typeface="Noto Serif JP" pitchFamily="18" charset="-122"/>
                <a:cs typeface="Noto Serif JP" pitchFamily="18" charset="-120"/>
              </a:rPr>
              <a:t>19%</a:t>
            </a:r>
            <a:endParaRPr kumimoji="0" lang="en-US" sz="5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6" name="Text 4"/>
          <p:cNvSpPr/>
          <p:nvPr/>
        </p:nvSpPr>
        <p:spPr>
          <a:xfrm>
            <a:off x="1016000" y="2914551"/>
            <a:ext cx="2145284" cy="482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自己変革</a:t>
            </a: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を望む人。全地域で最高</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7" name="Shape 5"/>
          <p:cNvSpPr/>
          <p:nvPr/>
        </p:nvSpPr>
        <p:spPr>
          <a:xfrm>
            <a:off x="3505200" y="1908770"/>
            <a:ext cx="2489200" cy="1894780"/>
          </a:xfrm>
          <a:prstGeom prst="roundRect">
            <a:avLst>
              <a:gd name="adj" fmla="val 4022"/>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8" name="Text 6"/>
          <p:cNvSpPr/>
          <p:nvPr/>
        </p:nvSpPr>
        <p:spPr>
          <a:xfrm>
            <a:off x="3708400" y="2111970"/>
            <a:ext cx="2145284" cy="7517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572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1F5F7D"/>
                </a:solidFill>
                <a:effectLst/>
                <a:uLnTx/>
                <a:uFillTx/>
                <a:latin typeface="Noto Serif JP" pitchFamily="18" charset="0"/>
                <a:ea typeface="Noto Serif JP" pitchFamily="18" charset="-122"/>
                <a:cs typeface="Noto Serif JP" pitchFamily="18" charset="-120"/>
              </a:rPr>
              <a:t>15%</a:t>
            </a:r>
            <a:endParaRPr kumimoji="0" lang="en-US" sz="5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9" name="Text 7"/>
          <p:cNvSpPr/>
          <p:nvPr/>
        </p:nvSpPr>
        <p:spPr>
          <a:xfrm>
            <a:off x="3708400" y="2914551"/>
            <a:ext cx="2145284" cy="482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経済的自立</a:t>
            </a: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を望む人。全地域で最高</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0" name="Shape 8"/>
          <p:cNvSpPr/>
          <p:nvPr/>
        </p:nvSpPr>
        <p:spPr>
          <a:xfrm>
            <a:off x="6197600" y="1908770"/>
            <a:ext cx="2489200" cy="1894780"/>
          </a:xfrm>
          <a:prstGeom prst="roundRect">
            <a:avLst>
              <a:gd name="adj" fmla="val 4022"/>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1" name="Text 9"/>
          <p:cNvSpPr/>
          <p:nvPr/>
        </p:nvSpPr>
        <p:spPr>
          <a:xfrm>
            <a:off x="6400800" y="2111970"/>
            <a:ext cx="2145284" cy="7517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572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A8441F"/>
                </a:solidFill>
                <a:effectLst/>
                <a:uLnTx/>
                <a:uFillTx/>
                <a:latin typeface="Noto Serif JP" pitchFamily="18" charset="0"/>
                <a:ea typeface="Noto Serif JP" pitchFamily="18" charset="-122"/>
                <a:cs typeface="Noto Serif JP" pitchFamily="18" charset="-120"/>
              </a:rPr>
              <a:t>18%</a:t>
            </a:r>
            <a:endParaRPr kumimoji="0" lang="en-US" sz="5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2" name="Text 10"/>
          <p:cNvSpPr/>
          <p:nvPr/>
        </p:nvSpPr>
        <p:spPr>
          <a:xfrm>
            <a:off x="6400800" y="2914551"/>
            <a:ext cx="2145284" cy="482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認知能力の衰え</a:t>
            </a: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を懸念。意味の喪失は13%</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3" name="Shape 11"/>
          <p:cNvSpPr/>
          <p:nvPr/>
        </p:nvSpPr>
        <p:spPr>
          <a:xfrm>
            <a:off x="8890000" y="1908770"/>
            <a:ext cx="2489200" cy="1894780"/>
          </a:xfrm>
          <a:prstGeom prst="roundRect">
            <a:avLst>
              <a:gd name="adj" fmla="val 4022"/>
            </a:avLst>
          </a:prstGeom>
          <a:solidFill>
            <a:srgbClr val="ECE7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4" name="Text 12"/>
          <p:cNvSpPr/>
          <p:nvPr/>
        </p:nvSpPr>
        <p:spPr>
          <a:xfrm>
            <a:off x="9093200" y="2111970"/>
            <a:ext cx="2145284" cy="7517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572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A8441F"/>
                </a:solidFill>
                <a:effectLst/>
                <a:uLnTx/>
                <a:uFillTx/>
                <a:latin typeface="Noto Serif JP" pitchFamily="18" charset="0"/>
                <a:ea typeface="Noto Serif JP" pitchFamily="18" charset="-122"/>
                <a:cs typeface="Noto Serif JP" pitchFamily="18" charset="-120"/>
              </a:rPr>
              <a:t>7%</a:t>
            </a:r>
            <a:endParaRPr kumimoji="0" lang="en-US" sz="5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5" name="Text 13"/>
          <p:cNvSpPr/>
          <p:nvPr/>
        </p:nvSpPr>
        <p:spPr>
          <a:xfrm>
            <a:off x="9093200" y="2914551"/>
            <a:ext cx="2145284" cy="7112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監視</a:t>
            </a:r>
            <a:r>
              <a:rPr kumimoji="0" lang="en-US" sz="1200" b="0"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への懸念。ガバナンス（12%）とともに全地域で最低</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6" name="Shape 14"/>
          <p:cNvSpPr/>
          <p:nvPr/>
        </p:nvSpPr>
        <p:spPr>
          <a:xfrm>
            <a:off x="812800" y="4006751"/>
            <a:ext cx="5168900" cy="1155700"/>
          </a:xfrm>
          <a:prstGeom prst="roundRect">
            <a:avLst>
              <a:gd name="adj" fmla="val 6593"/>
            </a:avLst>
          </a:prstGeom>
          <a:solidFill>
            <a:srgbClr val="17212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7" name="Text 15"/>
          <p:cNvSpPr/>
          <p:nvPr/>
        </p:nvSpPr>
        <p:spPr>
          <a:xfrm>
            <a:off x="990600" y="4184551"/>
            <a:ext cx="4957699" cy="2921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E9A07F"/>
                </a:solidFill>
                <a:effectLst/>
                <a:uLnTx/>
                <a:uFillTx/>
                <a:latin typeface="Noto Sans JP" pitchFamily="34" charset="0"/>
                <a:ea typeface="Noto Sans JP" pitchFamily="34" charset="-122"/>
                <a:cs typeface="Noto Sans JP" pitchFamily="34" charset="-120"/>
              </a:rPr>
              <a:t>日本：回答者4,960人、肯定69%</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8" name="Text 16"/>
          <p:cNvSpPr/>
          <p:nvPr/>
        </p:nvSpPr>
        <p:spPr>
          <a:xfrm>
            <a:off x="990600" y="4502051"/>
            <a:ext cx="4991100" cy="254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6F3EC"/>
                </a:solidFill>
                <a:effectLst/>
                <a:uLnTx/>
                <a:uFillTx/>
                <a:latin typeface="Noto Sans JP" pitchFamily="34" charset="0"/>
                <a:ea typeface="Noto Sans JP" pitchFamily="34" charset="-122"/>
                <a:cs typeface="Noto Sans JP" pitchFamily="34" charset="-120"/>
              </a:rPr>
              <a:t>肯定的な感情の割合は世界全体（67%）に近い水準（ITmedia報道）</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9" name="Shape 17"/>
          <p:cNvSpPr/>
          <p:nvPr/>
        </p:nvSpPr>
        <p:spPr>
          <a:xfrm>
            <a:off x="6191250" y="4013101"/>
            <a:ext cx="5181600" cy="1143000"/>
          </a:xfrm>
          <a:prstGeom prst="roundRect">
            <a:avLst>
              <a:gd name="adj" fmla="val 6111"/>
            </a:avLst>
          </a:prstGeom>
          <a:noFill/>
          <a:ln w="12700">
            <a:solidFill>
              <a:srgbClr val="A8441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20" name="Text 18"/>
          <p:cNvSpPr/>
          <p:nvPr/>
        </p:nvSpPr>
        <p:spPr>
          <a:xfrm>
            <a:off x="6375400" y="4197251"/>
            <a:ext cx="4957699" cy="2921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読むときの注意</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1" name="Text 19"/>
          <p:cNvSpPr/>
          <p:nvPr/>
        </p:nvSpPr>
        <p:spPr>
          <a:xfrm>
            <a:off x="6375400" y="4514751"/>
            <a:ext cx="4957699" cy="482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525C"/>
                </a:solidFill>
                <a:effectLst/>
                <a:uLnTx/>
                <a:uFillTx/>
                <a:latin typeface="Noto Sans JP" pitchFamily="34" charset="0"/>
                <a:ea typeface="Noto Sans JP" pitchFamily="34" charset="-122"/>
                <a:cs typeface="Noto Sans JP" pitchFamily="34" charset="-120"/>
              </a:rPr>
              <a:t>19%と15%を日本の値とする報道があるが、Anthropicの本文では東アジア地域の値として記載</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2" name="Text 20"/>
          <p:cNvSpPr/>
          <p:nvPr/>
        </p:nvSpPr>
        <p:spPr>
          <a:xfrm>
            <a:off x="812800" y="6238280"/>
            <a:ext cx="91567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973"/>
                </a:solidFill>
                <a:effectLst/>
                <a:uLnTx/>
                <a:uFillTx/>
                <a:latin typeface="Noto Sans JP" pitchFamily="34" charset="0"/>
                <a:ea typeface="Noto Sans JP" pitchFamily="34" charset="-122"/>
                <a:cs typeface="Noto Sans JP" pitchFamily="34" charset="-120"/>
              </a:rPr>
              <a:t>上段4項目は東アジア地域の値。出典：Anthropic（2026年3月18日）、ITmedia（同19日）</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3" name="Text 21"/>
          <p:cNvSpPr/>
          <p:nvPr/>
        </p:nvSpPr>
        <p:spPr>
          <a:xfrm>
            <a:off x="10312400" y="6238280"/>
            <a:ext cx="1066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973"/>
                </a:solidFill>
                <a:effectLst/>
                <a:uLnTx/>
                <a:uFillTx/>
                <a:latin typeface="Noto Sans JP" pitchFamily="34" charset="0"/>
                <a:ea typeface="Noto Sans JP" pitchFamily="34" charset="-122"/>
                <a:cs typeface="Noto Sans JP" pitchFamily="34" charset="-120"/>
              </a:rPr>
              <a:t>8 / 10</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200" normalizeH="0" baseline="0" noProof="0" dirty="0">
                <a:ln>
                  <a:noFill/>
                </a:ln>
                <a:solidFill>
                  <a:srgbClr val="A8441F"/>
                </a:solidFill>
                <a:effectLst/>
                <a:uLnTx/>
                <a:uFillTx/>
                <a:latin typeface="Noto Sans JP" pitchFamily="34" charset="0"/>
                <a:ea typeface="Noto Sans JP" pitchFamily="34" charset="-122"/>
                <a:cs typeface="Noto Sans JP" pitchFamily="34" charset="-120"/>
              </a:rPr>
              <a:t>限界と批判</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 name="Text 1"/>
          <p:cNvSpPr>
            <a:spLocks noGrp="1"/>
          </p:cNvSpPr>
          <p:nvPr>
            <p:ph type="title"/>
          </p:nvPr>
        </p:nvSpPr>
        <p:spPr>
          <a:xfrm>
            <a:off x="812800" y="1127720"/>
            <a:ext cx="10883392" cy="501650"/>
          </a:xfrm>
          <a:prstGeom prst="rect">
            <a:avLst/>
          </a:prstGeom>
          <a:noFill/>
          <a:ln/>
        </p:spPr>
        <p:txBody>
          <a:bodyPr wrap="square" lIns="0" tIns="0" rIns="0" bIns="0" rtlCol="0" anchor="t">
            <a:normAutofit/>
          </a:bodyPr>
          <a:lstStyle/>
          <a:p>
            <a:pPr marL="0" indent="0" algn="l">
              <a:lnSpc>
                <a:spcPts val="3750"/>
              </a:lnSpc>
              <a:buNone/>
            </a:pPr>
            <a:r>
              <a:rPr lang="en-US" sz="3000" b="1" i="0" dirty="0">
                <a:solidFill>
                  <a:srgbClr val="17212B"/>
                </a:solidFill>
                <a:latin typeface="Noto Serif JP" pitchFamily="18" charset="0"/>
                <a:ea typeface="Noto Serif JP" pitchFamily="18" charset="-122"/>
                <a:cs typeface="Noto Serif JP" pitchFamily="18" charset="-120"/>
              </a:rPr>
              <a:t>読むときの前提：対象は「使い続けている人」</a:t>
            </a:r>
            <a:endParaRPr lang="en-US" sz="3000" dirty="0"/>
          </a:p>
        </p:txBody>
      </p:sp>
      <p:sp>
        <p:nvSpPr>
          <p:cNvPr id="4" name="Shape 2"/>
          <p:cNvSpPr/>
          <p:nvPr/>
        </p:nvSpPr>
        <p:spPr>
          <a:xfrm>
            <a:off x="812800" y="2207816"/>
            <a:ext cx="5080000" cy="0"/>
          </a:xfrm>
          <a:prstGeom prst="line">
            <a:avLst/>
          </a:prstGeom>
          <a:noFill/>
          <a:ln w="19050">
            <a:solidFill>
              <a:srgbClr val="1F5F7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5" name="Text 3"/>
          <p:cNvSpPr/>
          <p:nvPr/>
        </p:nvSpPr>
        <p:spPr>
          <a:xfrm>
            <a:off x="812800" y="1908770"/>
            <a:ext cx="52324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5F7D"/>
                </a:solidFill>
                <a:effectLst/>
                <a:uLnTx/>
                <a:uFillTx/>
                <a:latin typeface="Noto Sans JP" pitchFamily="34" charset="0"/>
                <a:ea typeface="Noto Sans JP" pitchFamily="34" charset="-122"/>
                <a:cs typeface="Noto Sans JP" pitchFamily="34" charset="-120"/>
              </a:rPr>
              <a:t>Anthropic自身が挙げる留意点</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6" name="Text 4"/>
          <p:cNvSpPr/>
          <p:nvPr/>
        </p:nvSpPr>
        <p:spPr>
          <a:xfrm>
            <a:off x="812800" y="2395141"/>
            <a:ext cx="5232400"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対象はClaudeの現役ユーザー</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7" name="Text 5"/>
          <p:cNvSpPr/>
          <p:nvPr/>
        </p:nvSpPr>
        <p:spPr>
          <a:xfrm>
            <a:off x="812800" y="2718991"/>
            <a:ext cx="5232400" cy="254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525C"/>
                </a:solidFill>
                <a:effectLst/>
                <a:uLnTx/>
                <a:uFillTx/>
                <a:latin typeface="Noto Sans JP" pitchFamily="34" charset="0"/>
                <a:ea typeface="Noto Sans JP" pitchFamily="34" charset="-122"/>
                <a:cs typeface="Noto Sans JP" pitchFamily="34" charset="-120"/>
              </a:rPr>
              <a:t>すでに価値を見出して使い続けている人で、一般の人々を代表しない</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8" name="Text 6"/>
          <p:cNvSpPr/>
          <p:nvPr/>
        </p:nvSpPr>
        <p:spPr>
          <a:xfrm>
            <a:off x="812800" y="3125391"/>
            <a:ext cx="5232400"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質問は肯定的なビジョンが先</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9" name="Text 7"/>
          <p:cNvSpPr/>
          <p:nvPr/>
        </p:nvSpPr>
        <p:spPr>
          <a:xfrm>
            <a:off x="812800" y="3449241"/>
            <a:ext cx="5232400" cy="254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525C"/>
                </a:solidFill>
                <a:effectLst/>
                <a:uLnTx/>
                <a:uFillTx/>
                <a:latin typeface="Noto Sans JP" pitchFamily="34" charset="0"/>
                <a:ea typeface="Noto Sans JP" pitchFamily="34" charset="-122"/>
                <a:cs typeface="Noto Sans JP" pitchFamily="34" charset="-120"/>
              </a:rPr>
              <a:t>望みを尋ねてから懸念を尋ねる順序が、回答に影響しうる</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0" name="Text 8"/>
          <p:cNvSpPr/>
          <p:nvPr/>
        </p:nvSpPr>
        <p:spPr>
          <a:xfrm>
            <a:off x="812800" y="3855641"/>
            <a:ext cx="5232400"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長期の害は仮定として語られる</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1" name="Text 9"/>
          <p:cNvSpPr/>
          <p:nvPr/>
        </p:nvSpPr>
        <p:spPr>
          <a:xfrm>
            <a:off x="812800" y="4179491"/>
            <a:ext cx="6096000" cy="254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525C"/>
                </a:solidFill>
                <a:effectLst/>
                <a:uLnTx/>
                <a:uFillTx/>
                <a:latin typeface="Noto Sans JP" pitchFamily="34" charset="0"/>
                <a:ea typeface="Noto Sans JP" pitchFamily="34" charset="-122"/>
                <a:cs typeface="Noto Sans JP" pitchFamily="34" charset="-120"/>
              </a:rPr>
              <a:t>個人的で即時の影響は実体験、制度的・長期的な影響は推測になりやすい</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2" name="Shape 10"/>
          <p:cNvSpPr/>
          <p:nvPr/>
        </p:nvSpPr>
        <p:spPr>
          <a:xfrm>
            <a:off x="6299200" y="2207816"/>
            <a:ext cx="5080000" cy="0"/>
          </a:xfrm>
          <a:prstGeom prst="line">
            <a:avLst/>
          </a:prstGeom>
          <a:noFill/>
          <a:ln w="19050">
            <a:solidFill>
              <a:srgbClr val="A8441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3" name="Text 11"/>
          <p:cNvSpPr/>
          <p:nvPr/>
        </p:nvSpPr>
        <p:spPr>
          <a:xfrm>
            <a:off x="6299200" y="1908770"/>
            <a:ext cx="52324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A8441F"/>
                </a:solidFill>
                <a:effectLst/>
                <a:uLnTx/>
                <a:uFillTx/>
                <a:latin typeface="Noto Sans JP" pitchFamily="34" charset="0"/>
                <a:ea typeface="Noto Sans JP" pitchFamily="34" charset="-122"/>
                <a:cs typeface="Noto Sans JP" pitchFamily="34" charset="-120"/>
              </a:rPr>
              <a:t>外部からの指摘</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4" name="Text 12"/>
          <p:cNvSpPr/>
          <p:nvPr/>
        </p:nvSpPr>
        <p:spPr>
          <a:xfrm>
            <a:off x="6299200" y="2395141"/>
            <a:ext cx="5232400"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「データは作れても、意味は作れない」</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5" name="Text 13"/>
          <p:cNvSpPr/>
          <p:nvPr/>
        </p:nvSpPr>
        <p:spPr>
          <a:xfrm>
            <a:off x="6299200" y="2718991"/>
            <a:ext cx="5232400" cy="482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525C"/>
                </a:solidFill>
                <a:effectLst/>
                <a:uLnTx/>
                <a:uFillTx/>
                <a:latin typeface="Noto Sans JP" pitchFamily="34" charset="0"/>
                <a:ea typeface="Noto Sans JP" pitchFamily="34" charset="-122"/>
                <a:cs typeface="Noto Sans JP" pitchFamily="34" charset="-120"/>
              </a:rPr>
              <a:t>ペンシルベニア州立大の研究者3名。AI面接官は信頼関係の構築や文脈の解釈を担えず、定性研究の本質を取り違えていると批判</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6" name="Text 14"/>
          <p:cNvSpPr/>
          <p:nvPr/>
        </p:nvSpPr>
        <p:spPr>
          <a:xfrm>
            <a:off x="6299200" y="3353991"/>
            <a:ext cx="5232400"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7212B"/>
                </a:solidFill>
                <a:effectLst/>
                <a:uLnTx/>
                <a:uFillTx/>
                <a:latin typeface="Noto Sans JP" pitchFamily="34" charset="0"/>
                <a:ea typeface="Noto Sans JP" pitchFamily="34" charset="-122"/>
                <a:cs typeface="Noto Sans JP" pitchFamily="34" charset="-120"/>
              </a:rPr>
              <a:t>聞き手も分類者も自社のAI</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7" name="Text 15"/>
          <p:cNvSpPr/>
          <p:nvPr/>
        </p:nvSpPr>
        <p:spPr>
          <a:xfrm>
            <a:off x="6299200" y="3677841"/>
            <a:ext cx="5232400" cy="482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7525C"/>
                </a:solidFill>
                <a:effectLst/>
                <a:uLnTx/>
                <a:uFillTx/>
                <a:latin typeface="Noto Sans JP" pitchFamily="34" charset="0"/>
                <a:ea typeface="Noto Sans JP" pitchFamily="34" charset="-122"/>
                <a:cs typeface="Noto Sans JP" pitchFamily="34" charset="-120"/>
              </a:rPr>
              <a:t>The Next Web。AIによる聞き取りは人々に声を与えると同時に、語られる内容を形づくると指摘。最大の貢献は手法そのものと評価</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8" name="Text 16"/>
          <p:cNvSpPr/>
          <p:nvPr/>
        </p:nvSpPr>
        <p:spPr>
          <a:xfrm>
            <a:off x="812800" y="6238280"/>
            <a:ext cx="91567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973"/>
                </a:solidFill>
                <a:effectLst/>
                <a:uLnTx/>
                <a:uFillTx/>
                <a:latin typeface="Noto Sans JP" pitchFamily="34" charset="0"/>
                <a:ea typeface="Noto Sans JP" pitchFamily="34" charset="-122"/>
                <a:cs typeface="Noto Sans JP" pitchFamily="34" charset="-120"/>
              </a:rPr>
              <a:t>出典：Anthropic、The Conversation経由のPenn State発表（2026年5月）、The Next Web</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9" name="Text 17"/>
          <p:cNvSpPr/>
          <p:nvPr/>
        </p:nvSpPr>
        <p:spPr>
          <a:xfrm>
            <a:off x="10312400" y="6238280"/>
            <a:ext cx="1066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973"/>
                </a:solidFill>
                <a:effectLst/>
                <a:uLnTx/>
                <a:uFillTx/>
                <a:latin typeface="Noto Sans JP" pitchFamily="34" charset="0"/>
                <a:ea typeface="Noto Sans JP" pitchFamily="34" charset="-122"/>
                <a:cs typeface="Noto Sans JP" pitchFamily="34" charset="-120"/>
              </a:rPr>
              <a:t>9 / 10</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7212B"/>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200" normalizeH="0" baseline="0" noProof="0" dirty="0">
                <a:ln>
                  <a:noFill/>
                </a:ln>
                <a:solidFill>
                  <a:srgbClr val="E9A07F"/>
                </a:solidFill>
                <a:effectLst/>
                <a:uLnTx/>
                <a:uFillTx/>
                <a:latin typeface="Noto Sans JP" pitchFamily="34" charset="0"/>
                <a:ea typeface="Noto Sans JP" pitchFamily="34" charset="-122"/>
                <a:cs typeface="Noto Sans JP" pitchFamily="34" charset="-120"/>
              </a:rPr>
              <a:t>まとめ</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3" name="Text 1"/>
          <p:cNvSpPr>
            <a:spLocks noGrp="1"/>
          </p:cNvSpPr>
          <p:nvPr>
            <p:ph type="title"/>
          </p:nvPr>
        </p:nvSpPr>
        <p:spPr>
          <a:xfrm>
            <a:off x="812800" y="1127720"/>
            <a:ext cx="10883392" cy="501650"/>
          </a:xfrm>
          <a:prstGeom prst="rect">
            <a:avLst/>
          </a:prstGeom>
          <a:noFill/>
          <a:ln/>
        </p:spPr>
        <p:txBody>
          <a:bodyPr wrap="square" lIns="0" tIns="0" rIns="0" bIns="0" rtlCol="0" anchor="t">
            <a:normAutofit/>
          </a:bodyPr>
          <a:lstStyle/>
          <a:p>
            <a:pPr marL="0" indent="0" algn="l">
              <a:lnSpc>
                <a:spcPts val="3750"/>
              </a:lnSpc>
              <a:buNone/>
            </a:pPr>
            <a:r>
              <a:rPr lang="en-US" sz="3000" b="1" i="0" dirty="0">
                <a:solidFill>
                  <a:srgbClr val="F6F3EC"/>
                </a:solidFill>
                <a:latin typeface="Noto Serif JP" pitchFamily="18" charset="0"/>
                <a:ea typeface="Noto Serif JP" pitchFamily="18" charset="-122"/>
                <a:cs typeface="Noto Serif JP" pitchFamily="18" charset="-120"/>
              </a:rPr>
              <a:t>3つの示唆と、その後の動き</a:t>
            </a:r>
            <a:endParaRPr lang="en-US" sz="3000" dirty="0"/>
          </a:p>
        </p:txBody>
      </p:sp>
      <p:sp>
        <p:nvSpPr>
          <p:cNvPr id="4" name="Shape 2"/>
          <p:cNvSpPr/>
          <p:nvPr/>
        </p:nvSpPr>
        <p:spPr>
          <a:xfrm>
            <a:off x="812800" y="1908770"/>
            <a:ext cx="3386634" cy="1758950"/>
          </a:xfrm>
          <a:prstGeom prst="roundRect">
            <a:avLst>
              <a:gd name="adj" fmla="val 4332"/>
            </a:avLst>
          </a:prstGeom>
          <a:solidFill>
            <a:srgbClr val="22303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5" name="Text 3"/>
          <p:cNvSpPr/>
          <p:nvPr/>
        </p:nvSpPr>
        <p:spPr>
          <a:xfrm>
            <a:off x="990600" y="2086570"/>
            <a:ext cx="3121965" cy="355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6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9A07F"/>
                </a:solidFill>
                <a:effectLst/>
                <a:uLnTx/>
                <a:uFillTx/>
                <a:latin typeface="Noto Serif JP" pitchFamily="18" charset="0"/>
                <a:ea typeface="Noto Serif JP" pitchFamily="18" charset="-122"/>
                <a:cs typeface="Noto Serif JP" pitchFamily="18" charset="-120"/>
              </a:rPr>
              <a:t>1</a:t>
            </a:r>
            <a:endParaRPr kumimoji="0" lang="en-US" sz="20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6" name="Text 4"/>
          <p:cNvSpPr/>
          <p:nvPr/>
        </p:nvSpPr>
        <p:spPr>
          <a:xfrm>
            <a:off x="990600" y="2467570"/>
            <a:ext cx="3121965"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6F3EC"/>
                </a:solidFill>
                <a:effectLst/>
                <a:uLnTx/>
                <a:uFillTx/>
                <a:latin typeface="Noto Sans JP" pitchFamily="34" charset="0"/>
                <a:ea typeface="Noto Sans JP" pitchFamily="34" charset="-122"/>
                <a:cs typeface="Noto Sans JP" pitchFamily="34" charset="-120"/>
              </a:rPr>
              <a:t>信頼性が最大の課題</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7" name="Text 5"/>
          <p:cNvSpPr/>
          <p:nvPr/>
        </p:nvSpPr>
        <p:spPr>
          <a:xfrm>
            <a:off x="990600" y="2804120"/>
            <a:ext cx="3121965" cy="7112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2D9"/>
                </a:solidFill>
                <a:effectLst/>
                <a:uLnTx/>
                <a:uFillTx/>
                <a:latin typeface="Noto Sans JP" pitchFamily="34" charset="0"/>
                <a:ea typeface="Noto Sans JP" pitchFamily="34" charset="-122"/>
                <a:cs typeface="Noto Sans JP" pitchFamily="34" charset="-120"/>
              </a:rPr>
              <a:t>最多の懸念であり、実体験として語られる害。法律・医療・金融など判断の重い職種ほど深刻</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8" name="Shape 6"/>
          <p:cNvSpPr/>
          <p:nvPr/>
        </p:nvSpPr>
        <p:spPr>
          <a:xfrm>
            <a:off x="4402634" y="1908770"/>
            <a:ext cx="3386634" cy="1758950"/>
          </a:xfrm>
          <a:prstGeom prst="roundRect">
            <a:avLst>
              <a:gd name="adj" fmla="val 4332"/>
            </a:avLst>
          </a:prstGeom>
          <a:solidFill>
            <a:srgbClr val="22303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9" name="Text 7"/>
          <p:cNvSpPr/>
          <p:nvPr/>
        </p:nvSpPr>
        <p:spPr>
          <a:xfrm>
            <a:off x="4580434" y="2086570"/>
            <a:ext cx="3121965" cy="355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6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9A07F"/>
                </a:solidFill>
                <a:effectLst/>
                <a:uLnTx/>
                <a:uFillTx/>
                <a:latin typeface="Noto Serif JP" pitchFamily="18" charset="0"/>
                <a:ea typeface="Noto Serif JP" pitchFamily="18" charset="-122"/>
                <a:cs typeface="Noto Serif JP" pitchFamily="18" charset="-120"/>
              </a:rPr>
              <a:t>2</a:t>
            </a:r>
            <a:endParaRPr kumimoji="0" lang="en-US" sz="20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0" name="Text 8"/>
          <p:cNvSpPr/>
          <p:nvPr/>
        </p:nvSpPr>
        <p:spPr>
          <a:xfrm>
            <a:off x="4580434" y="2467570"/>
            <a:ext cx="3121965"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6F3EC"/>
                </a:solidFill>
                <a:effectLst/>
                <a:uLnTx/>
                <a:uFillTx/>
                <a:latin typeface="Noto Sans JP" pitchFamily="34" charset="0"/>
                <a:ea typeface="Noto Sans JP" pitchFamily="34" charset="-122"/>
                <a:cs typeface="Noto Sans JP" pitchFamily="34" charset="-120"/>
              </a:rPr>
              <a:t>恩恵と害は切り分けられない</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1" name="Text 9"/>
          <p:cNvSpPr/>
          <p:nvPr/>
        </p:nvSpPr>
        <p:spPr>
          <a:xfrm>
            <a:off x="4580434" y="2804120"/>
            <a:ext cx="3121965" cy="7112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2D9"/>
                </a:solidFill>
                <a:effectLst/>
                <a:uLnTx/>
                <a:uFillTx/>
                <a:latin typeface="Noto Sans JP" pitchFamily="34" charset="0"/>
                <a:ea typeface="Noto Sans JP" pitchFamily="34" charset="-122"/>
                <a:cs typeface="Noto Sans JP" pitchFamily="34" charset="-120"/>
              </a:rPr>
              <a:t>学習と思考力の低下、支えと依存。同じ機能の表裏であり、使い方の設計で向き合うことになる</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2" name="Shape 10"/>
          <p:cNvSpPr/>
          <p:nvPr/>
        </p:nvSpPr>
        <p:spPr>
          <a:xfrm>
            <a:off x="7992467" y="1908770"/>
            <a:ext cx="3386634" cy="1758950"/>
          </a:xfrm>
          <a:prstGeom prst="roundRect">
            <a:avLst>
              <a:gd name="adj" fmla="val 4332"/>
            </a:avLst>
          </a:prstGeom>
          <a:solidFill>
            <a:srgbClr val="22303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3" name="Text 11"/>
          <p:cNvSpPr/>
          <p:nvPr/>
        </p:nvSpPr>
        <p:spPr>
          <a:xfrm>
            <a:off x="8170267" y="2086570"/>
            <a:ext cx="3121965" cy="355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6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9A07F"/>
                </a:solidFill>
                <a:effectLst/>
                <a:uLnTx/>
                <a:uFillTx/>
                <a:latin typeface="Noto Serif JP" pitchFamily="18" charset="0"/>
                <a:ea typeface="Noto Serif JP" pitchFamily="18" charset="-122"/>
                <a:cs typeface="Noto Serif JP" pitchFamily="18" charset="-120"/>
              </a:rPr>
              <a:t>3</a:t>
            </a:r>
            <a:endParaRPr kumimoji="0" lang="en-US" sz="20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4" name="Text 12"/>
          <p:cNvSpPr/>
          <p:nvPr/>
        </p:nvSpPr>
        <p:spPr>
          <a:xfrm>
            <a:off x="8170267" y="2467570"/>
            <a:ext cx="3121965"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6F3EC"/>
                </a:solidFill>
                <a:effectLst/>
                <a:uLnTx/>
                <a:uFillTx/>
                <a:latin typeface="Noto Sans JP" pitchFamily="34" charset="0"/>
                <a:ea typeface="Noto Sans JP" pitchFamily="34" charset="-122"/>
                <a:cs typeface="Noto Sans JP" pitchFamily="34" charset="-120"/>
              </a:rPr>
              <a:t>数字は「利用者の声」</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5" name="Text 13"/>
          <p:cNvSpPr/>
          <p:nvPr/>
        </p:nvSpPr>
        <p:spPr>
          <a:xfrm>
            <a:off x="8170267" y="2804120"/>
            <a:ext cx="3121965" cy="482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9D2D9"/>
                </a:solidFill>
                <a:effectLst/>
                <a:uLnTx/>
                <a:uFillTx/>
                <a:latin typeface="Noto Sans JP" pitchFamily="34" charset="0"/>
                <a:ea typeface="Noto Sans JP" pitchFamily="34" charset="-122"/>
                <a:cs typeface="Noto Sans JP" pitchFamily="34" charset="-120"/>
              </a:rPr>
              <a:t>81%や67%は継続利用者の評価であり、一般の世論調査とは別物として引用する</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6" name="Shape 14"/>
          <p:cNvSpPr/>
          <p:nvPr/>
        </p:nvSpPr>
        <p:spPr>
          <a:xfrm>
            <a:off x="819150" y="3877270"/>
            <a:ext cx="10553700" cy="1111250"/>
          </a:xfrm>
          <a:prstGeom prst="roundRect">
            <a:avLst>
              <a:gd name="adj" fmla="val 6286"/>
            </a:avLst>
          </a:prstGeom>
          <a:noFill/>
          <a:ln w="12700">
            <a:solidFill>
              <a:srgbClr val="E9A07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17212B"/>
              </a:solidFill>
              <a:effectLst/>
              <a:uLnTx/>
              <a:uFillTx/>
              <a:latin typeface="Noto Sans JP"/>
              <a:ea typeface="游ゴシック" panose="020B0400000000000000" pitchFamily="50" charset="-128"/>
              <a:cs typeface="+mn-cs"/>
            </a:endParaRPr>
          </a:p>
        </p:txBody>
      </p:sp>
      <p:sp>
        <p:nvSpPr>
          <p:cNvPr id="17" name="Text 15"/>
          <p:cNvSpPr/>
          <p:nvPr/>
        </p:nvSpPr>
        <p:spPr>
          <a:xfrm>
            <a:off x="1028700" y="4036020"/>
            <a:ext cx="10438638"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E9A07F"/>
                </a:solidFill>
                <a:effectLst/>
                <a:uLnTx/>
                <a:uFillTx/>
                <a:latin typeface="Noto Sans JP" pitchFamily="34" charset="0"/>
                <a:ea typeface="Noto Sans JP" pitchFamily="34" charset="-122"/>
                <a:cs typeface="Noto Sans JP" pitchFamily="34" charset="-120"/>
              </a:rPr>
              <a:t>その後：第2回調査が2026年9月29日に開始</a:t>
            </a:r>
            <a:endParaRPr kumimoji="0" lang="en-US" sz="15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8" name="Text 16"/>
          <p:cNvSpPr/>
          <p:nvPr/>
        </p:nvSpPr>
        <p:spPr>
          <a:xfrm>
            <a:off x="1028700" y="4372570"/>
            <a:ext cx="10438638" cy="482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6F3EC"/>
                </a:solidFill>
                <a:effectLst/>
                <a:uLnTx/>
                <a:uFillTx/>
                <a:latin typeface="Noto Sans JP" pitchFamily="34" charset="0"/>
                <a:ea typeface="Noto Sans JP" pitchFamily="34" charset="-122"/>
                <a:cs typeface="Noto Sans JP" pitchFamily="34" charset="-120"/>
              </a:rPr>
              <a:t>「What do you want from AI?」。報道によれば、希望者は面談記録の全文を公開できる。Anthropicは、Claudeが人々のウェルビーイングに与える影響を追う調査も予告している</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19" name="Text 17"/>
          <p:cNvSpPr/>
          <p:nvPr/>
        </p:nvSpPr>
        <p:spPr>
          <a:xfrm>
            <a:off x="812800" y="6238280"/>
            <a:ext cx="915670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9FACB6"/>
                </a:solidFill>
                <a:effectLst/>
                <a:uLnTx/>
                <a:uFillTx/>
                <a:latin typeface="Noto Sans JP" pitchFamily="34" charset="0"/>
                <a:ea typeface="Noto Sans JP" pitchFamily="34" charset="-122"/>
                <a:cs typeface="Noto Sans JP" pitchFamily="34" charset="-120"/>
              </a:rPr>
              <a:t>出典：Anthropic、ITmedia、GIGAZINE、The Next Web、The Conversation、AI Weekly</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
        <p:nvSpPr>
          <p:cNvPr id="20" name="Text 18"/>
          <p:cNvSpPr/>
          <p:nvPr/>
        </p:nvSpPr>
        <p:spPr>
          <a:xfrm>
            <a:off x="10312400" y="6238280"/>
            <a:ext cx="1066800" cy="238720"/>
          </a:xfrm>
          <a:prstGeom prst="rect">
            <a:avLst/>
          </a:prstGeom>
          <a:noFill/>
          <a:ln/>
        </p:spPr>
        <p:txBody>
          <a:bodyPr wrap="square" lIns="0" tIns="0" rIns="0" bIns="0" rtlCol="0" anchor="t">
            <a:normAutofit/>
          </a:bodyPr>
          <a:lstStyle/>
          <a:p>
            <a:pPr marL="0" marR="0" lvl="0" indent="0" algn="r"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9FACB6"/>
                </a:solidFill>
                <a:effectLst/>
                <a:uLnTx/>
                <a:uFillTx/>
                <a:latin typeface="Noto Sans JP" pitchFamily="34" charset="0"/>
                <a:ea typeface="Noto Sans JP" pitchFamily="34" charset="-122"/>
                <a:cs typeface="Noto Sans JP" pitchFamily="34" charset="-120"/>
              </a:rPr>
              <a:t>10 / 10</a:t>
            </a:r>
            <a:endParaRPr kumimoji="0" lang="en-US" sz="1200" b="0" i="0" u="none" strike="noStrike" kern="1200" cap="none" spc="0" normalizeH="0" baseline="0" noProof="0" dirty="0">
              <a:ln>
                <a:noFill/>
              </a:ln>
              <a:solidFill>
                <a:srgbClr val="17212B"/>
              </a:solidFill>
              <a:effectLst/>
              <a:uLnTx/>
              <a:uFillTx/>
              <a:latin typeface="Noto Sans JP"/>
              <a:ea typeface="+mn-ea"/>
              <a:cs typeface="+mn-cs"/>
            </a:endParaRP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8万人がAIに望むこと ― Anthropic大規模定性調査">
  <a:themeElements>
    <a:clrScheme name="8万人がAIに望むこと ― Anthropic大規模定性調査">
      <a:dk1>
        <a:srgbClr val="17212B"/>
      </a:dk1>
      <a:lt1>
        <a:srgbClr val="F6F3EC"/>
      </a:lt1>
      <a:dk2>
        <a:srgbClr val="4F565B"/>
      </a:dk2>
      <a:lt2>
        <a:srgbClr val="E0DED9"/>
      </a:lt2>
      <a:accent1>
        <a:srgbClr val="1F5F7D"/>
      </a:accent1>
      <a:accent2>
        <a:srgbClr val="A8441F"/>
      </a:accent2>
      <a:accent3>
        <a:srgbClr val="E9A07F"/>
      </a:accent3>
      <a:accent4>
        <a:srgbClr val="5E6973"/>
      </a:accent4>
      <a:accent5>
        <a:srgbClr val="47525C"/>
      </a:accent5>
      <a:accent6>
        <a:srgbClr val="C9D2D9"/>
      </a:accent6>
      <a:hlink>
        <a:srgbClr val="0563C1"/>
      </a:hlink>
      <a:folHlink>
        <a:srgbClr val="954F72"/>
      </a:folHlink>
    </a:clrScheme>
    <a:fontScheme name="8万人がAIに望むこと ― Anthropic大規模定性調査">
      <a:majorFont>
        <a:latin typeface="Noto Sans JP"/>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JP"/>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TotalTime>
  <Words>1457</Words>
  <Application>Microsoft Office PowerPoint</Application>
  <PresentationFormat>ワイド画面</PresentationFormat>
  <Paragraphs>220</Paragraphs>
  <Slides>21</Slides>
  <Notes>10</Notes>
  <HiddenSlides>0</HiddenSlides>
  <MMClips>0</MMClips>
  <ScaleCrop>false</ScaleCrop>
  <HeadingPairs>
    <vt:vector size="6" baseType="variant">
      <vt:variant>
        <vt:lpstr>使用されているフォント</vt:lpstr>
      </vt:variant>
      <vt:variant>
        <vt:i4>5</vt:i4>
      </vt:variant>
      <vt:variant>
        <vt:lpstr>テーマ</vt:lpstr>
      </vt:variant>
      <vt:variant>
        <vt:i4>2</vt:i4>
      </vt:variant>
      <vt:variant>
        <vt:lpstr>スライド タイトル</vt:lpstr>
      </vt:variant>
      <vt:variant>
        <vt:i4>21</vt:i4>
      </vt:variant>
    </vt:vector>
  </HeadingPairs>
  <TitlesOfParts>
    <vt:vector size="28" baseType="lpstr">
      <vt:lpstr>Noto Sans JP</vt:lpstr>
      <vt:lpstr>Noto Serif JP</vt:lpstr>
      <vt:lpstr>游ゴシック</vt:lpstr>
      <vt:lpstr>游ゴシック Light</vt:lpstr>
      <vt:lpstr>Arial</vt:lpstr>
      <vt:lpstr>Office テーマ</vt:lpstr>
      <vt:lpstr>8万人がAIに望むこと ― Anthropic大規模定性調査</vt:lpstr>
      <vt:lpstr>AIを同僚にする10のステップ：第二回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8万人が語った、 AIへの期待と不安</vt:lpstr>
      <vt:lpstr>1週間で80,508人。過去最大規模の定性調査</vt:lpstr>
      <vt:lpstr>最多は「仕事の卓越」、3分の1は生活のゆとりを求める</vt:lpstr>
      <vt:lpstr>81%が「望みに向けて一歩進んだ」と回答</vt:lpstr>
      <vt:lpstr>最大の懸念は雇用ではなく「信頼性の欠如」</vt:lpstr>
      <vt:lpstr>恩恵と懸念は、同じ人の中に同居している</vt:lpstr>
      <vt:lpstr>全ての国で肯定が過半、ただし懸念の中身は異なる</vt:lpstr>
      <vt:lpstr>東アジアの関心は「統制」より「自分への影響」</vt:lpstr>
      <vt:lpstr>読むときの前提：対象は「使い続けている人」</vt:lpstr>
      <vt:lpstr>3つの示唆と、その後の動き</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Suwa, Kenji JP/TKY</dc:creator>
  <cp:lastModifiedBy>Suwa Kenji</cp:lastModifiedBy>
  <cp:revision>1</cp:revision>
  <dcterms:created xsi:type="dcterms:W3CDTF">2026-10-06T15:47:19Z</dcterms:created>
  <dcterms:modified xsi:type="dcterms:W3CDTF">2026-10-06T16:34:39Z</dcterms:modified>
</cp:coreProperties>
</file>